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70" r:id="rId6"/>
    <p:sldId id="257" r:id="rId7"/>
    <p:sldId id="258" r:id="rId8"/>
    <p:sldId id="268" r:id="rId9"/>
    <p:sldId id="277" r:id="rId10"/>
    <p:sldId id="280" r:id="rId11"/>
    <p:sldId id="260" r:id="rId12"/>
    <p:sldId id="278" r:id="rId13"/>
    <p:sldId id="302" r:id="rId14"/>
    <p:sldId id="279" r:id="rId15"/>
    <p:sldId id="290" r:id="rId16"/>
    <p:sldId id="297" r:id="rId17"/>
    <p:sldId id="300" r:id="rId18"/>
    <p:sldId id="299" r:id="rId19"/>
    <p:sldId id="294" r:id="rId20"/>
    <p:sldId id="295" r:id="rId21"/>
    <p:sldId id="296" r:id="rId22"/>
    <p:sldId id="291" r:id="rId23"/>
    <p:sldId id="292" r:id="rId24"/>
    <p:sldId id="293" r:id="rId25"/>
    <p:sldId id="265" r:id="rId26"/>
    <p:sldId id="262" r:id="rId27"/>
    <p:sldId id="303"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79E6F-45CE-4CB2-A270-BB9A71013CAE}" v="666" dt="2023-04-12T15:41:08.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90" autoAdjust="0"/>
    <p:restoredTop sz="93030" autoAdjust="0"/>
  </p:normalViewPr>
  <p:slideViewPr>
    <p:cSldViewPr snapToGrid="0">
      <p:cViewPr varScale="1">
        <p:scale>
          <a:sx n="63" d="100"/>
          <a:sy n="63" d="100"/>
        </p:scale>
        <p:origin x="4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A215E-5925-4CFC-869E-70A9482E32CC}"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n-US"/>
        </a:p>
      </dgm:t>
    </dgm:pt>
    <dgm:pt modelId="{C2EDD2C6-9095-414F-A884-2FEEFFE66B50}">
      <dgm:prSet/>
      <dgm:spPr/>
      <dgm:t>
        <a:bodyPr/>
        <a:lstStyle/>
        <a:p>
          <a:r>
            <a:rPr lang="en-US"/>
            <a:t>Content moderators remove explicit content from online platforms </a:t>
          </a:r>
          <a:r>
            <a:rPr lang="en-CA" b="0" i="0"/>
            <a:t>(Roberts, 2016)</a:t>
          </a:r>
          <a:endParaRPr lang="en-US"/>
        </a:p>
      </dgm:t>
    </dgm:pt>
    <dgm:pt modelId="{42E615C5-4860-4E48-A218-DB904EC865B0}" type="parTrans" cxnId="{82E26B44-17B2-4D40-B54D-63764935D37F}">
      <dgm:prSet/>
      <dgm:spPr/>
      <dgm:t>
        <a:bodyPr/>
        <a:lstStyle/>
        <a:p>
          <a:endParaRPr lang="en-US"/>
        </a:p>
      </dgm:t>
    </dgm:pt>
    <dgm:pt modelId="{26F14028-050E-463B-8DDF-2F3BA03B77EA}" type="sibTrans" cxnId="{82E26B44-17B2-4D40-B54D-63764935D37F}">
      <dgm:prSet/>
      <dgm:spPr/>
      <dgm:t>
        <a:bodyPr/>
        <a:lstStyle/>
        <a:p>
          <a:endParaRPr lang="en-US"/>
        </a:p>
      </dgm:t>
    </dgm:pt>
    <dgm:pt modelId="{09E4B184-1737-4064-9473-1A181D42AD7B}">
      <dgm:prSet/>
      <dgm:spPr/>
      <dgm:t>
        <a:bodyPr/>
        <a:lstStyle/>
        <a:p>
          <a:r>
            <a:rPr lang="en-CA" dirty="0"/>
            <a:t>Mental health and well-being may be adversely affected </a:t>
          </a:r>
          <a:r>
            <a:rPr lang="en-CA" b="0" i="0" dirty="0"/>
            <a:t>(</a:t>
          </a:r>
          <a:r>
            <a:rPr lang="en-CA" b="0" i="0" dirty="0" err="1"/>
            <a:t>Wohn</a:t>
          </a:r>
          <a:r>
            <a:rPr lang="en-CA" b="0" i="0" dirty="0"/>
            <a:t>, 2019)</a:t>
          </a:r>
          <a:endParaRPr lang="en-US" dirty="0"/>
        </a:p>
      </dgm:t>
    </dgm:pt>
    <dgm:pt modelId="{565CEDEE-B149-460E-9D17-DC2433F630C3}" type="parTrans" cxnId="{D98D760B-CB92-46EF-B10F-BE9FDD8AD465}">
      <dgm:prSet/>
      <dgm:spPr/>
      <dgm:t>
        <a:bodyPr/>
        <a:lstStyle/>
        <a:p>
          <a:endParaRPr lang="en-US"/>
        </a:p>
      </dgm:t>
    </dgm:pt>
    <dgm:pt modelId="{DEA2D81C-4BB3-49DF-979F-62EDFF4E9B9D}" type="sibTrans" cxnId="{D98D760B-CB92-46EF-B10F-BE9FDD8AD465}">
      <dgm:prSet/>
      <dgm:spPr/>
      <dgm:t>
        <a:bodyPr/>
        <a:lstStyle/>
        <a:p>
          <a:endParaRPr lang="en-US"/>
        </a:p>
      </dgm:t>
    </dgm:pt>
    <dgm:pt modelId="{0B1BA49B-5FAA-4AF2-94C0-AB5A703EDAEB}" type="pres">
      <dgm:prSet presAssocID="{0F1A215E-5925-4CFC-869E-70A9482E32CC}" presName="hierChild1" presStyleCnt="0">
        <dgm:presLayoutVars>
          <dgm:chPref val="1"/>
          <dgm:dir/>
          <dgm:animOne val="branch"/>
          <dgm:animLvl val="lvl"/>
          <dgm:resizeHandles/>
        </dgm:presLayoutVars>
      </dgm:prSet>
      <dgm:spPr/>
    </dgm:pt>
    <dgm:pt modelId="{64CBAE8E-ADA5-43D3-831F-B945084A53AE}" type="pres">
      <dgm:prSet presAssocID="{C2EDD2C6-9095-414F-A884-2FEEFFE66B50}" presName="hierRoot1" presStyleCnt="0"/>
      <dgm:spPr/>
    </dgm:pt>
    <dgm:pt modelId="{10994D3A-83C7-441B-B070-A651358D1375}" type="pres">
      <dgm:prSet presAssocID="{C2EDD2C6-9095-414F-A884-2FEEFFE66B50}" presName="composite" presStyleCnt="0"/>
      <dgm:spPr/>
    </dgm:pt>
    <dgm:pt modelId="{A8CAAC5F-6F12-4EEA-8015-EF534B3D4F8C}" type="pres">
      <dgm:prSet presAssocID="{C2EDD2C6-9095-414F-A884-2FEEFFE66B50}" presName="background" presStyleLbl="node0" presStyleIdx="0" presStyleCnt="2"/>
      <dgm:spPr/>
    </dgm:pt>
    <dgm:pt modelId="{1C83E92F-3C25-4CFF-995F-F169D7BF834B}" type="pres">
      <dgm:prSet presAssocID="{C2EDD2C6-9095-414F-A884-2FEEFFE66B50}" presName="text" presStyleLbl="fgAcc0" presStyleIdx="0" presStyleCnt="2">
        <dgm:presLayoutVars>
          <dgm:chPref val="3"/>
        </dgm:presLayoutVars>
      </dgm:prSet>
      <dgm:spPr/>
    </dgm:pt>
    <dgm:pt modelId="{0D1DD833-0EA2-4BA7-8C68-2398CD0B5F7E}" type="pres">
      <dgm:prSet presAssocID="{C2EDD2C6-9095-414F-A884-2FEEFFE66B50}" presName="hierChild2" presStyleCnt="0"/>
      <dgm:spPr/>
    </dgm:pt>
    <dgm:pt modelId="{3A3DEA7C-EE8E-4385-B775-53598DF71D76}" type="pres">
      <dgm:prSet presAssocID="{09E4B184-1737-4064-9473-1A181D42AD7B}" presName="hierRoot1" presStyleCnt="0"/>
      <dgm:spPr/>
    </dgm:pt>
    <dgm:pt modelId="{A3AEF76F-9EBC-474F-8D70-AAC786FAAC55}" type="pres">
      <dgm:prSet presAssocID="{09E4B184-1737-4064-9473-1A181D42AD7B}" presName="composite" presStyleCnt="0"/>
      <dgm:spPr/>
    </dgm:pt>
    <dgm:pt modelId="{C4AF4BB4-626A-4E06-B3C0-B4D21A5A0E33}" type="pres">
      <dgm:prSet presAssocID="{09E4B184-1737-4064-9473-1A181D42AD7B}" presName="background" presStyleLbl="node0" presStyleIdx="1" presStyleCnt="2"/>
      <dgm:spPr/>
    </dgm:pt>
    <dgm:pt modelId="{67E7CCE6-F9AA-4D1F-8F3B-4F74354FC683}" type="pres">
      <dgm:prSet presAssocID="{09E4B184-1737-4064-9473-1A181D42AD7B}" presName="text" presStyleLbl="fgAcc0" presStyleIdx="1" presStyleCnt="2">
        <dgm:presLayoutVars>
          <dgm:chPref val="3"/>
        </dgm:presLayoutVars>
      </dgm:prSet>
      <dgm:spPr/>
    </dgm:pt>
    <dgm:pt modelId="{E1220295-E509-4CF7-A156-076BBD7FE7BC}" type="pres">
      <dgm:prSet presAssocID="{09E4B184-1737-4064-9473-1A181D42AD7B}" presName="hierChild2" presStyleCnt="0"/>
      <dgm:spPr/>
    </dgm:pt>
  </dgm:ptLst>
  <dgm:cxnLst>
    <dgm:cxn modelId="{D98D760B-CB92-46EF-B10F-BE9FDD8AD465}" srcId="{0F1A215E-5925-4CFC-869E-70A9482E32CC}" destId="{09E4B184-1737-4064-9473-1A181D42AD7B}" srcOrd="1" destOrd="0" parTransId="{565CEDEE-B149-460E-9D17-DC2433F630C3}" sibTransId="{DEA2D81C-4BB3-49DF-979F-62EDFF4E9B9D}"/>
    <dgm:cxn modelId="{338A7010-A6B1-4E5A-98E2-98258F7A25D8}" type="presOf" srcId="{C2EDD2C6-9095-414F-A884-2FEEFFE66B50}" destId="{1C83E92F-3C25-4CFF-995F-F169D7BF834B}" srcOrd="0" destOrd="0" presId="urn:microsoft.com/office/officeart/2005/8/layout/hierarchy1"/>
    <dgm:cxn modelId="{2924CD1E-4244-4EFC-BD22-8CDF4E49B2F9}" type="presOf" srcId="{09E4B184-1737-4064-9473-1A181D42AD7B}" destId="{67E7CCE6-F9AA-4D1F-8F3B-4F74354FC683}" srcOrd="0" destOrd="0" presId="urn:microsoft.com/office/officeart/2005/8/layout/hierarchy1"/>
    <dgm:cxn modelId="{82E26B44-17B2-4D40-B54D-63764935D37F}" srcId="{0F1A215E-5925-4CFC-869E-70A9482E32CC}" destId="{C2EDD2C6-9095-414F-A884-2FEEFFE66B50}" srcOrd="0" destOrd="0" parTransId="{42E615C5-4860-4E48-A218-DB904EC865B0}" sibTransId="{26F14028-050E-463B-8DDF-2F3BA03B77EA}"/>
    <dgm:cxn modelId="{FD066AD9-B99B-4FAB-804F-DAF92B0ECEF1}" type="presOf" srcId="{0F1A215E-5925-4CFC-869E-70A9482E32CC}" destId="{0B1BA49B-5FAA-4AF2-94C0-AB5A703EDAEB}" srcOrd="0" destOrd="0" presId="urn:microsoft.com/office/officeart/2005/8/layout/hierarchy1"/>
    <dgm:cxn modelId="{7D37FDAC-CA07-4736-92BF-66A876BD0046}" type="presParOf" srcId="{0B1BA49B-5FAA-4AF2-94C0-AB5A703EDAEB}" destId="{64CBAE8E-ADA5-43D3-831F-B945084A53AE}" srcOrd="0" destOrd="0" presId="urn:microsoft.com/office/officeart/2005/8/layout/hierarchy1"/>
    <dgm:cxn modelId="{9B7F403C-3B3B-427E-95A2-12945886B5F5}" type="presParOf" srcId="{64CBAE8E-ADA5-43D3-831F-B945084A53AE}" destId="{10994D3A-83C7-441B-B070-A651358D1375}" srcOrd="0" destOrd="0" presId="urn:microsoft.com/office/officeart/2005/8/layout/hierarchy1"/>
    <dgm:cxn modelId="{C022168C-1155-465D-9FD8-CCD56B037760}" type="presParOf" srcId="{10994D3A-83C7-441B-B070-A651358D1375}" destId="{A8CAAC5F-6F12-4EEA-8015-EF534B3D4F8C}" srcOrd="0" destOrd="0" presId="urn:microsoft.com/office/officeart/2005/8/layout/hierarchy1"/>
    <dgm:cxn modelId="{105ADC3E-CA1B-4428-AA85-CEC5E853D760}" type="presParOf" srcId="{10994D3A-83C7-441B-B070-A651358D1375}" destId="{1C83E92F-3C25-4CFF-995F-F169D7BF834B}" srcOrd="1" destOrd="0" presId="urn:microsoft.com/office/officeart/2005/8/layout/hierarchy1"/>
    <dgm:cxn modelId="{4E093BBA-DB55-4A58-B0C1-FA3D5098528C}" type="presParOf" srcId="{64CBAE8E-ADA5-43D3-831F-B945084A53AE}" destId="{0D1DD833-0EA2-4BA7-8C68-2398CD0B5F7E}" srcOrd="1" destOrd="0" presId="urn:microsoft.com/office/officeart/2005/8/layout/hierarchy1"/>
    <dgm:cxn modelId="{05049651-56E8-48D8-9907-59A079F0834B}" type="presParOf" srcId="{0B1BA49B-5FAA-4AF2-94C0-AB5A703EDAEB}" destId="{3A3DEA7C-EE8E-4385-B775-53598DF71D76}" srcOrd="1" destOrd="0" presId="urn:microsoft.com/office/officeart/2005/8/layout/hierarchy1"/>
    <dgm:cxn modelId="{F1CAE1F6-E024-4494-80D7-3A2D2408ECFA}" type="presParOf" srcId="{3A3DEA7C-EE8E-4385-B775-53598DF71D76}" destId="{A3AEF76F-9EBC-474F-8D70-AAC786FAAC55}" srcOrd="0" destOrd="0" presId="urn:microsoft.com/office/officeart/2005/8/layout/hierarchy1"/>
    <dgm:cxn modelId="{39C07C58-48A3-4F15-B63E-1A8880EF3375}" type="presParOf" srcId="{A3AEF76F-9EBC-474F-8D70-AAC786FAAC55}" destId="{C4AF4BB4-626A-4E06-B3C0-B4D21A5A0E33}" srcOrd="0" destOrd="0" presId="urn:microsoft.com/office/officeart/2005/8/layout/hierarchy1"/>
    <dgm:cxn modelId="{FB344F82-2F79-442D-82F4-32A1B8295C6D}" type="presParOf" srcId="{A3AEF76F-9EBC-474F-8D70-AAC786FAAC55}" destId="{67E7CCE6-F9AA-4D1F-8F3B-4F74354FC683}" srcOrd="1" destOrd="0" presId="urn:microsoft.com/office/officeart/2005/8/layout/hierarchy1"/>
    <dgm:cxn modelId="{C918422C-B33D-434F-8BAF-5E7EAA711A50}" type="presParOf" srcId="{3A3DEA7C-EE8E-4385-B775-53598DF71D76}" destId="{E1220295-E509-4CF7-A156-076BBD7FE7B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DCFC58-A3E5-4CFD-A074-105005E0A6D4}"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01705D41-AA5F-4E7D-A765-2C9E0E9F3522}">
      <dgm:prSet/>
      <dgm:spPr/>
      <dgm:t>
        <a:bodyPr/>
        <a:lstStyle/>
        <a:p>
          <a:r>
            <a:rPr lang="en-US" dirty="0"/>
            <a:t>Both Reappraisal and Rumination = Not significant predictors of PTSD, mental health or burnout</a:t>
          </a:r>
        </a:p>
      </dgm:t>
    </dgm:pt>
    <dgm:pt modelId="{E40B1186-513B-4479-86F9-ABBEEAF52DBA}" type="parTrans" cxnId="{3DA19EB1-C917-4D5D-A3D9-7C322183D28F}">
      <dgm:prSet/>
      <dgm:spPr/>
      <dgm:t>
        <a:bodyPr/>
        <a:lstStyle/>
        <a:p>
          <a:endParaRPr lang="en-US"/>
        </a:p>
      </dgm:t>
    </dgm:pt>
    <dgm:pt modelId="{F077056C-C232-4B79-85FB-34D8C32BFE3F}" type="sibTrans" cxnId="{3DA19EB1-C917-4D5D-A3D9-7C322183D28F}">
      <dgm:prSet/>
      <dgm:spPr/>
      <dgm:t>
        <a:bodyPr/>
        <a:lstStyle/>
        <a:p>
          <a:endParaRPr lang="en-US"/>
        </a:p>
      </dgm:t>
    </dgm:pt>
    <dgm:pt modelId="{B7602587-BC3A-44B7-809C-BB63BE1ED4B7}">
      <dgm:prSet/>
      <dgm:spPr/>
      <dgm:t>
        <a:bodyPr/>
        <a:lstStyle/>
        <a:p>
          <a:r>
            <a:rPr lang="en-CA" dirty="0"/>
            <a:t>Reappraisal and rumination = 9.58% of variance in PTSD scores</a:t>
          </a:r>
          <a:endParaRPr lang="en-US" dirty="0"/>
        </a:p>
      </dgm:t>
    </dgm:pt>
    <dgm:pt modelId="{3C52F9A0-FCF6-4051-8F89-717BCD74CD73}" type="parTrans" cxnId="{4B666688-3568-4308-9946-0C195C7F4DE3}">
      <dgm:prSet/>
      <dgm:spPr/>
      <dgm:t>
        <a:bodyPr/>
        <a:lstStyle/>
        <a:p>
          <a:endParaRPr lang="en-US"/>
        </a:p>
      </dgm:t>
    </dgm:pt>
    <dgm:pt modelId="{F9B2192C-E4D7-4B88-852B-40E893CFA3FC}" type="sibTrans" cxnId="{4B666688-3568-4308-9946-0C195C7F4DE3}">
      <dgm:prSet/>
      <dgm:spPr/>
      <dgm:t>
        <a:bodyPr/>
        <a:lstStyle/>
        <a:p>
          <a:endParaRPr lang="en-US"/>
        </a:p>
      </dgm:t>
    </dgm:pt>
    <dgm:pt modelId="{3900B924-5CBE-4D19-80A0-B5B2646AB441}" type="pres">
      <dgm:prSet presAssocID="{96DCFC58-A3E5-4CFD-A074-105005E0A6D4}" presName="hierChild1" presStyleCnt="0">
        <dgm:presLayoutVars>
          <dgm:chPref val="1"/>
          <dgm:dir/>
          <dgm:animOne val="branch"/>
          <dgm:animLvl val="lvl"/>
          <dgm:resizeHandles/>
        </dgm:presLayoutVars>
      </dgm:prSet>
      <dgm:spPr/>
    </dgm:pt>
    <dgm:pt modelId="{40DE224C-F5A9-42AB-9F67-51B8AB07D981}" type="pres">
      <dgm:prSet presAssocID="{01705D41-AA5F-4E7D-A765-2C9E0E9F3522}" presName="hierRoot1" presStyleCnt="0"/>
      <dgm:spPr/>
    </dgm:pt>
    <dgm:pt modelId="{7988FF3E-B166-4258-BA94-16F8E39CF75E}" type="pres">
      <dgm:prSet presAssocID="{01705D41-AA5F-4E7D-A765-2C9E0E9F3522}" presName="composite" presStyleCnt="0"/>
      <dgm:spPr/>
    </dgm:pt>
    <dgm:pt modelId="{06024C82-479D-403A-970C-C09A5203FAD1}" type="pres">
      <dgm:prSet presAssocID="{01705D41-AA5F-4E7D-A765-2C9E0E9F3522}" presName="background" presStyleLbl="node0" presStyleIdx="0" presStyleCnt="2"/>
      <dgm:spPr/>
    </dgm:pt>
    <dgm:pt modelId="{792F5B55-F5F6-4A95-B0C4-78053C21F36D}" type="pres">
      <dgm:prSet presAssocID="{01705D41-AA5F-4E7D-A765-2C9E0E9F3522}" presName="text" presStyleLbl="fgAcc0" presStyleIdx="0" presStyleCnt="2" custScaleX="97807">
        <dgm:presLayoutVars>
          <dgm:chPref val="3"/>
        </dgm:presLayoutVars>
      </dgm:prSet>
      <dgm:spPr/>
    </dgm:pt>
    <dgm:pt modelId="{8FB991E0-4EE4-4C2A-8245-18EF6D032F25}" type="pres">
      <dgm:prSet presAssocID="{01705D41-AA5F-4E7D-A765-2C9E0E9F3522}" presName="hierChild2" presStyleCnt="0"/>
      <dgm:spPr/>
    </dgm:pt>
    <dgm:pt modelId="{171E7F05-07CC-4927-9982-5991272E9B35}" type="pres">
      <dgm:prSet presAssocID="{B7602587-BC3A-44B7-809C-BB63BE1ED4B7}" presName="hierRoot1" presStyleCnt="0"/>
      <dgm:spPr/>
    </dgm:pt>
    <dgm:pt modelId="{AFBD47D9-ED14-42A3-A7E4-D3068A191392}" type="pres">
      <dgm:prSet presAssocID="{B7602587-BC3A-44B7-809C-BB63BE1ED4B7}" presName="composite" presStyleCnt="0"/>
      <dgm:spPr/>
    </dgm:pt>
    <dgm:pt modelId="{14B55DFE-D5C8-4D00-850B-93BB03DC3109}" type="pres">
      <dgm:prSet presAssocID="{B7602587-BC3A-44B7-809C-BB63BE1ED4B7}" presName="background" presStyleLbl="node0" presStyleIdx="1" presStyleCnt="2"/>
      <dgm:spPr/>
    </dgm:pt>
    <dgm:pt modelId="{BD60C890-55C5-4AD0-B12D-45F08A6508D6}" type="pres">
      <dgm:prSet presAssocID="{B7602587-BC3A-44B7-809C-BB63BE1ED4B7}" presName="text" presStyleLbl="fgAcc0" presStyleIdx="1" presStyleCnt="2">
        <dgm:presLayoutVars>
          <dgm:chPref val="3"/>
        </dgm:presLayoutVars>
      </dgm:prSet>
      <dgm:spPr/>
    </dgm:pt>
    <dgm:pt modelId="{C51A0EA8-8A8E-46EE-879C-0A218BFEDA0E}" type="pres">
      <dgm:prSet presAssocID="{B7602587-BC3A-44B7-809C-BB63BE1ED4B7}" presName="hierChild2" presStyleCnt="0"/>
      <dgm:spPr/>
    </dgm:pt>
  </dgm:ptLst>
  <dgm:cxnLst>
    <dgm:cxn modelId="{42119006-0773-4685-BBE9-FCDC66E471E1}" type="presOf" srcId="{01705D41-AA5F-4E7D-A765-2C9E0E9F3522}" destId="{792F5B55-F5F6-4A95-B0C4-78053C21F36D}" srcOrd="0" destOrd="0" presId="urn:microsoft.com/office/officeart/2005/8/layout/hierarchy1"/>
    <dgm:cxn modelId="{985BED1A-DE96-4430-806E-AD2C0221E96B}" type="presOf" srcId="{B7602587-BC3A-44B7-809C-BB63BE1ED4B7}" destId="{BD60C890-55C5-4AD0-B12D-45F08A6508D6}" srcOrd="0" destOrd="0" presId="urn:microsoft.com/office/officeart/2005/8/layout/hierarchy1"/>
    <dgm:cxn modelId="{2DDB6A5C-2B93-4FE1-83A0-3D756F81C2F4}" type="presOf" srcId="{96DCFC58-A3E5-4CFD-A074-105005E0A6D4}" destId="{3900B924-5CBE-4D19-80A0-B5B2646AB441}" srcOrd="0" destOrd="0" presId="urn:microsoft.com/office/officeart/2005/8/layout/hierarchy1"/>
    <dgm:cxn modelId="{4B666688-3568-4308-9946-0C195C7F4DE3}" srcId="{96DCFC58-A3E5-4CFD-A074-105005E0A6D4}" destId="{B7602587-BC3A-44B7-809C-BB63BE1ED4B7}" srcOrd="1" destOrd="0" parTransId="{3C52F9A0-FCF6-4051-8F89-717BCD74CD73}" sibTransId="{F9B2192C-E4D7-4B88-852B-40E893CFA3FC}"/>
    <dgm:cxn modelId="{3DA19EB1-C917-4D5D-A3D9-7C322183D28F}" srcId="{96DCFC58-A3E5-4CFD-A074-105005E0A6D4}" destId="{01705D41-AA5F-4E7D-A765-2C9E0E9F3522}" srcOrd="0" destOrd="0" parTransId="{E40B1186-513B-4479-86F9-ABBEEAF52DBA}" sibTransId="{F077056C-C232-4B79-85FB-34D8C32BFE3F}"/>
    <dgm:cxn modelId="{E9D5239D-6EE4-4702-B620-0C03DBAB4A53}" type="presParOf" srcId="{3900B924-5CBE-4D19-80A0-B5B2646AB441}" destId="{40DE224C-F5A9-42AB-9F67-51B8AB07D981}" srcOrd="0" destOrd="0" presId="urn:microsoft.com/office/officeart/2005/8/layout/hierarchy1"/>
    <dgm:cxn modelId="{3E14A9D2-E685-4093-98DE-07A69671A45D}" type="presParOf" srcId="{40DE224C-F5A9-42AB-9F67-51B8AB07D981}" destId="{7988FF3E-B166-4258-BA94-16F8E39CF75E}" srcOrd="0" destOrd="0" presId="urn:microsoft.com/office/officeart/2005/8/layout/hierarchy1"/>
    <dgm:cxn modelId="{19D87CB2-FE8B-4C20-B764-3C17F2433D0A}" type="presParOf" srcId="{7988FF3E-B166-4258-BA94-16F8E39CF75E}" destId="{06024C82-479D-403A-970C-C09A5203FAD1}" srcOrd="0" destOrd="0" presId="urn:microsoft.com/office/officeart/2005/8/layout/hierarchy1"/>
    <dgm:cxn modelId="{36464A25-D268-488E-B17D-EEFA47A0EF3A}" type="presParOf" srcId="{7988FF3E-B166-4258-BA94-16F8E39CF75E}" destId="{792F5B55-F5F6-4A95-B0C4-78053C21F36D}" srcOrd="1" destOrd="0" presId="urn:microsoft.com/office/officeart/2005/8/layout/hierarchy1"/>
    <dgm:cxn modelId="{AF4C36E6-9C09-46C2-B646-47F485EBF272}" type="presParOf" srcId="{40DE224C-F5A9-42AB-9F67-51B8AB07D981}" destId="{8FB991E0-4EE4-4C2A-8245-18EF6D032F25}" srcOrd="1" destOrd="0" presId="urn:microsoft.com/office/officeart/2005/8/layout/hierarchy1"/>
    <dgm:cxn modelId="{7B70C865-AB4D-46E8-8706-55A33EAAF5BA}" type="presParOf" srcId="{3900B924-5CBE-4D19-80A0-B5B2646AB441}" destId="{171E7F05-07CC-4927-9982-5991272E9B35}" srcOrd="1" destOrd="0" presId="urn:microsoft.com/office/officeart/2005/8/layout/hierarchy1"/>
    <dgm:cxn modelId="{AA86BE61-E82B-4855-8779-AC4286C22B91}" type="presParOf" srcId="{171E7F05-07CC-4927-9982-5991272E9B35}" destId="{AFBD47D9-ED14-42A3-A7E4-D3068A191392}" srcOrd="0" destOrd="0" presId="urn:microsoft.com/office/officeart/2005/8/layout/hierarchy1"/>
    <dgm:cxn modelId="{F19D65EE-E67B-4136-BA0C-CEE2818ECB3D}" type="presParOf" srcId="{AFBD47D9-ED14-42A3-A7E4-D3068A191392}" destId="{14B55DFE-D5C8-4D00-850B-93BB03DC3109}" srcOrd="0" destOrd="0" presId="urn:microsoft.com/office/officeart/2005/8/layout/hierarchy1"/>
    <dgm:cxn modelId="{9143A492-656E-4E00-A2AB-7078069D5D42}" type="presParOf" srcId="{AFBD47D9-ED14-42A3-A7E4-D3068A191392}" destId="{BD60C890-55C5-4AD0-B12D-45F08A6508D6}" srcOrd="1" destOrd="0" presId="urn:microsoft.com/office/officeart/2005/8/layout/hierarchy1"/>
    <dgm:cxn modelId="{131CB513-EDBB-4769-AECA-360F76E10155}" type="presParOf" srcId="{171E7F05-07CC-4927-9982-5991272E9B35}" destId="{C51A0EA8-8A8E-46EE-879C-0A218BFEDA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4C3F16-005B-422A-8C68-5B1D5AEECD80}"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D579188A-CE0E-44A3-B57D-27581FAC6431}">
      <dgm:prSet/>
      <dgm:spPr/>
      <dgm:t>
        <a:bodyPr/>
        <a:lstStyle/>
        <a:p>
          <a:r>
            <a:rPr lang="en-CA"/>
            <a:t>Small sample size</a:t>
          </a:r>
          <a:endParaRPr lang="en-US"/>
        </a:p>
      </dgm:t>
    </dgm:pt>
    <dgm:pt modelId="{9C3DA464-86B4-4136-884D-F10974BFFD06}" type="parTrans" cxnId="{73D63958-21DC-4804-9E5A-460D9E7B9D34}">
      <dgm:prSet/>
      <dgm:spPr/>
      <dgm:t>
        <a:bodyPr/>
        <a:lstStyle/>
        <a:p>
          <a:endParaRPr lang="en-US"/>
        </a:p>
      </dgm:t>
    </dgm:pt>
    <dgm:pt modelId="{572A3CBA-1E2A-4C4D-A7C6-30482FB360BE}" type="sibTrans" cxnId="{73D63958-21DC-4804-9E5A-460D9E7B9D34}">
      <dgm:prSet/>
      <dgm:spPr/>
      <dgm:t>
        <a:bodyPr/>
        <a:lstStyle/>
        <a:p>
          <a:endParaRPr lang="en-US"/>
        </a:p>
      </dgm:t>
    </dgm:pt>
    <dgm:pt modelId="{84CFBDC6-98F6-4E41-A193-8C02E5DA5536}">
      <dgm:prSet/>
      <dgm:spPr/>
      <dgm:t>
        <a:bodyPr/>
        <a:lstStyle/>
        <a:p>
          <a:r>
            <a:rPr lang="en-CA" dirty="0"/>
            <a:t>Assessed mental health and burnout at only one time period</a:t>
          </a:r>
          <a:endParaRPr lang="en-US" dirty="0"/>
        </a:p>
      </dgm:t>
    </dgm:pt>
    <dgm:pt modelId="{0F871B7A-1D71-4FC3-8702-CC9E842DE14F}" type="parTrans" cxnId="{371FA0D4-2C84-40E4-8AB9-71475B5E9B4D}">
      <dgm:prSet/>
      <dgm:spPr/>
      <dgm:t>
        <a:bodyPr/>
        <a:lstStyle/>
        <a:p>
          <a:endParaRPr lang="en-US"/>
        </a:p>
      </dgm:t>
    </dgm:pt>
    <dgm:pt modelId="{DD66A6BA-DBBE-4E97-A04C-F01275E13FCF}" type="sibTrans" cxnId="{371FA0D4-2C84-40E4-8AB9-71475B5E9B4D}">
      <dgm:prSet/>
      <dgm:spPr/>
      <dgm:t>
        <a:bodyPr/>
        <a:lstStyle/>
        <a:p>
          <a:endParaRPr lang="en-US"/>
        </a:p>
      </dgm:t>
    </dgm:pt>
    <dgm:pt modelId="{4B20A683-6CDC-4068-B570-50205BC58671}">
      <dgm:prSet/>
      <dgm:spPr/>
      <dgm:t>
        <a:bodyPr/>
        <a:lstStyle/>
        <a:p>
          <a:r>
            <a:rPr lang="en-CA" dirty="0"/>
            <a:t> Assess Emotion Regulation Flexibility</a:t>
          </a:r>
          <a:endParaRPr lang="en-US" dirty="0"/>
        </a:p>
      </dgm:t>
    </dgm:pt>
    <dgm:pt modelId="{77C62F08-18F2-44EB-8F8D-F36F70D1CD94}" type="parTrans" cxnId="{8816BF25-6DA9-4887-A831-2CA77FAFF211}">
      <dgm:prSet/>
      <dgm:spPr/>
      <dgm:t>
        <a:bodyPr/>
        <a:lstStyle/>
        <a:p>
          <a:endParaRPr lang="en-CA"/>
        </a:p>
      </dgm:t>
    </dgm:pt>
    <dgm:pt modelId="{57815717-660F-48AF-BAE2-18EFA4B4473A}" type="sibTrans" cxnId="{8816BF25-6DA9-4887-A831-2CA77FAFF211}">
      <dgm:prSet/>
      <dgm:spPr/>
    </dgm:pt>
    <dgm:pt modelId="{C62F6D79-B7BD-4B34-AC83-4F2D48DB14D0}" type="pres">
      <dgm:prSet presAssocID="{734C3F16-005B-422A-8C68-5B1D5AEECD80}" presName="diagram" presStyleCnt="0">
        <dgm:presLayoutVars>
          <dgm:chPref val="1"/>
          <dgm:dir/>
          <dgm:animOne val="branch"/>
          <dgm:animLvl val="lvl"/>
          <dgm:resizeHandles/>
        </dgm:presLayoutVars>
      </dgm:prSet>
      <dgm:spPr/>
    </dgm:pt>
    <dgm:pt modelId="{71A5B148-7D7C-46CF-B67A-AFAAA1CE9A8B}" type="pres">
      <dgm:prSet presAssocID="{D579188A-CE0E-44A3-B57D-27581FAC6431}" presName="root" presStyleCnt="0"/>
      <dgm:spPr/>
    </dgm:pt>
    <dgm:pt modelId="{ACE161ED-774F-4135-9993-ACC06F7A6241}" type="pres">
      <dgm:prSet presAssocID="{D579188A-CE0E-44A3-B57D-27581FAC6431}" presName="rootComposite" presStyleCnt="0"/>
      <dgm:spPr/>
    </dgm:pt>
    <dgm:pt modelId="{E518626A-4454-498F-8D38-83F3ED7F63DA}" type="pres">
      <dgm:prSet presAssocID="{D579188A-CE0E-44A3-B57D-27581FAC6431}" presName="rootText" presStyleLbl="node1" presStyleIdx="0" presStyleCnt="3"/>
      <dgm:spPr/>
    </dgm:pt>
    <dgm:pt modelId="{30688E6E-0408-481F-B083-08E56E723214}" type="pres">
      <dgm:prSet presAssocID="{D579188A-CE0E-44A3-B57D-27581FAC6431}" presName="rootConnector" presStyleLbl="node1" presStyleIdx="0" presStyleCnt="3"/>
      <dgm:spPr/>
    </dgm:pt>
    <dgm:pt modelId="{3C7A7B8D-8A7C-47C0-92EB-35BEA2AA0155}" type="pres">
      <dgm:prSet presAssocID="{D579188A-CE0E-44A3-B57D-27581FAC6431}" presName="childShape" presStyleCnt="0"/>
      <dgm:spPr/>
    </dgm:pt>
    <dgm:pt modelId="{21C0400F-5A8D-4C28-BB98-466570438BB3}" type="pres">
      <dgm:prSet presAssocID="{84CFBDC6-98F6-4E41-A193-8C02E5DA5536}" presName="root" presStyleCnt="0"/>
      <dgm:spPr/>
    </dgm:pt>
    <dgm:pt modelId="{F4B785C6-C679-44ED-A792-242C661D1191}" type="pres">
      <dgm:prSet presAssocID="{84CFBDC6-98F6-4E41-A193-8C02E5DA5536}" presName="rootComposite" presStyleCnt="0"/>
      <dgm:spPr/>
    </dgm:pt>
    <dgm:pt modelId="{57E09F8F-87C7-4C53-8523-D104E06BE8A1}" type="pres">
      <dgm:prSet presAssocID="{84CFBDC6-98F6-4E41-A193-8C02E5DA5536}" presName="rootText" presStyleLbl="node1" presStyleIdx="1" presStyleCnt="3"/>
      <dgm:spPr/>
    </dgm:pt>
    <dgm:pt modelId="{258765B8-30BF-4EA2-8C1C-8A49B77E8FEA}" type="pres">
      <dgm:prSet presAssocID="{84CFBDC6-98F6-4E41-A193-8C02E5DA5536}" presName="rootConnector" presStyleLbl="node1" presStyleIdx="1" presStyleCnt="3"/>
      <dgm:spPr/>
    </dgm:pt>
    <dgm:pt modelId="{540347D5-B12B-4400-8389-EC6E88919539}" type="pres">
      <dgm:prSet presAssocID="{84CFBDC6-98F6-4E41-A193-8C02E5DA5536}" presName="childShape" presStyleCnt="0"/>
      <dgm:spPr/>
    </dgm:pt>
    <dgm:pt modelId="{F0AB025C-E56F-4D11-96AA-9F34FE662C18}" type="pres">
      <dgm:prSet presAssocID="{4B20A683-6CDC-4068-B570-50205BC58671}" presName="root" presStyleCnt="0"/>
      <dgm:spPr/>
    </dgm:pt>
    <dgm:pt modelId="{E29198F5-2DA3-4F59-A511-20853B933F3A}" type="pres">
      <dgm:prSet presAssocID="{4B20A683-6CDC-4068-B570-50205BC58671}" presName="rootComposite" presStyleCnt="0"/>
      <dgm:spPr/>
    </dgm:pt>
    <dgm:pt modelId="{AC15BC96-EE43-4106-96E7-A2AA5C6908C4}" type="pres">
      <dgm:prSet presAssocID="{4B20A683-6CDC-4068-B570-50205BC58671}" presName="rootText" presStyleLbl="node1" presStyleIdx="2" presStyleCnt="3"/>
      <dgm:spPr/>
    </dgm:pt>
    <dgm:pt modelId="{9B4D556F-6AE9-4EBE-8D3A-61A8BF9C99E1}" type="pres">
      <dgm:prSet presAssocID="{4B20A683-6CDC-4068-B570-50205BC58671}" presName="rootConnector" presStyleLbl="node1" presStyleIdx="2" presStyleCnt="3"/>
      <dgm:spPr/>
    </dgm:pt>
    <dgm:pt modelId="{DEA16673-2686-4802-8A8A-9EBBB13FA48D}" type="pres">
      <dgm:prSet presAssocID="{4B20A683-6CDC-4068-B570-50205BC58671}" presName="childShape" presStyleCnt="0"/>
      <dgm:spPr/>
    </dgm:pt>
  </dgm:ptLst>
  <dgm:cxnLst>
    <dgm:cxn modelId="{02591A14-4FF7-4251-AA8E-90EDD5DE07D9}" type="presOf" srcId="{D579188A-CE0E-44A3-B57D-27581FAC6431}" destId="{30688E6E-0408-481F-B083-08E56E723214}" srcOrd="1" destOrd="0" presId="urn:microsoft.com/office/officeart/2005/8/layout/hierarchy3"/>
    <dgm:cxn modelId="{E689491E-7A34-4B8D-8B1B-F127D442EBF3}" type="presOf" srcId="{4B20A683-6CDC-4068-B570-50205BC58671}" destId="{AC15BC96-EE43-4106-96E7-A2AA5C6908C4}" srcOrd="0" destOrd="0" presId="urn:microsoft.com/office/officeart/2005/8/layout/hierarchy3"/>
    <dgm:cxn modelId="{8816BF25-6DA9-4887-A831-2CA77FAFF211}" srcId="{734C3F16-005B-422A-8C68-5B1D5AEECD80}" destId="{4B20A683-6CDC-4068-B570-50205BC58671}" srcOrd="2" destOrd="0" parTransId="{77C62F08-18F2-44EB-8F8D-F36F70D1CD94}" sibTransId="{57815717-660F-48AF-BAE2-18EFA4B4473A}"/>
    <dgm:cxn modelId="{4AC92D38-80C6-455D-87ED-C2D8C8291C03}" type="presOf" srcId="{D579188A-CE0E-44A3-B57D-27581FAC6431}" destId="{E518626A-4454-498F-8D38-83F3ED7F63DA}" srcOrd="0" destOrd="0" presId="urn:microsoft.com/office/officeart/2005/8/layout/hierarchy3"/>
    <dgm:cxn modelId="{DB21B462-725C-46B6-B1CF-9247B5FE74C5}" type="presOf" srcId="{84CFBDC6-98F6-4E41-A193-8C02E5DA5536}" destId="{258765B8-30BF-4EA2-8C1C-8A49B77E8FEA}" srcOrd="1" destOrd="0" presId="urn:microsoft.com/office/officeart/2005/8/layout/hierarchy3"/>
    <dgm:cxn modelId="{73D63958-21DC-4804-9E5A-460D9E7B9D34}" srcId="{734C3F16-005B-422A-8C68-5B1D5AEECD80}" destId="{D579188A-CE0E-44A3-B57D-27581FAC6431}" srcOrd="0" destOrd="0" parTransId="{9C3DA464-86B4-4136-884D-F10974BFFD06}" sibTransId="{572A3CBA-1E2A-4C4D-A7C6-30482FB360BE}"/>
    <dgm:cxn modelId="{CEF62180-66AD-478D-BA84-DC6E7858B68B}" type="presOf" srcId="{4B20A683-6CDC-4068-B570-50205BC58671}" destId="{9B4D556F-6AE9-4EBE-8D3A-61A8BF9C99E1}" srcOrd="1" destOrd="0" presId="urn:microsoft.com/office/officeart/2005/8/layout/hierarchy3"/>
    <dgm:cxn modelId="{EA1117A5-53D0-48FD-AB9A-A9542AFC2440}" type="presOf" srcId="{84CFBDC6-98F6-4E41-A193-8C02E5DA5536}" destId="{57E09F8F-87C7-4C53-8523-D104E06BE8A1}" srcOrd="0" destOrd="0" presId="urn:microsoft.com/office/officeart/2005/8/layout/hierarchy3"/>
    <dgm:cxn modelId="{371FA0D4-2C84-40E4-8AB9-71475B5E9B4D}" srcId="{734C3F16-005B-422A-8C68-5B1D5AEECD80}" destId="{84CFBDC6-98F6-4E41-A193-8C02E5DA5536}" srcOrd="1" destOrd="0" parTransId="{0F871B7A-1D71-4FC3-8702-CC9E842DE14F}" sibTransId="{DD66A6BA-DBBE-4E97-A04C-F01275E13FCF}"/>
    <dgm:cxn modelId="{D42EA5DC-D9D9-4F03-B6F0-7FC746CF94F3}" type="presOf" srcId="{734C3F16-005B-422A-8C68-5B1D5AEECD80}" destId="{C62F6D79-B7BD-4B34-AC83-4F2D48DB14D0}" srcOrd="0" destOrd="0" presId="urn:microsoft.com/office/officeart/2005/8/layout/hierarchy3"/>
    <dgm:cxn modelId="{678A0114-67E2-4E7A-9257-31CED1B8DAE3}" type="presParOf" srcId="{C62F6D79-B7BD-4B34-AC83-4F2D48DB14D0}" destId="{71A5B148-7D7C-46CF-B67A-AFAAA1CE9A8B}" srcOrd="0" destOrd="0" presId="urn:microsoft.com/office/officeart/2005/8/layout/hierarchy3"/>
    <dgm:cxn modelId="{C6025428-DBF6-431D-B04A-6D2DB7FEA699}" type="presParOf" srcId="{71A5B148-7D7C-46CF-B67A-AFAAA1CE9A8B}" destId="{ACE161ED-774F-4135-9993-ACC06F7A6241}" srcOrd="0" destOrd="0" presId="urn:microsoft.com/office/officeart/2005/8/layout/hierarchy3"/>
    <dgm:cxn modelId="{22C63492-8770-4BDA-B5AD-6EF113C58A19}" type="presParOf" srcId="{ACE161ED-774F-4135-9993-ACC06F7A6241}" destId="{E518626A-4454-498F-8D38-83F3ED7F63DA}" srcOrd="0" destOrd="0" presId="urn:microsoft.com/office/officeart/2005/8/layout/hierarchy3"/>
    <dgm:cxn modelId="{638D7778-405C-4D40-9D0F-1E9A711A486D}" type="presParOf" srcId="{ACE161ED-774F-4135-9993-ACC06F7A6241}" destId="{30688E6E-0408-481F-B083-08E56E723214}" srcOrd="1" destOrd="0" presId="urn:microsoft.com/office/officeart/2005/8/layout/hierarchy3"/>
    <dgm:cxn modelId="{5151E865-77FE-4DC8-8709-F59DAAA97B5A}" type="presParOf" srcId="{71A5B148-7D7C-46CF-B67A-AFAAA1CE9A8B}" destId="{3C7A7B8D-8A7C-47C0-92EB-35BEA2AA0155}" srcOrd="1" destOrd="0" presId="urn:microsoft.com/office/officeart/2005/8/layout/hierarchy3"/>
    <dgm:cxn modelId="{CDD7DE44-1576-4662-8CA8-AEDB2470A93C}" type="presParOf" srcId="{C62F6D79-B7BD-4B34-AC83-4F2D48DB14D0}" destId="{21C0400F-5A8D-4C28-BB98-466570438BB3}" srcOrd="1" destOrd="0" presId="urn:microsoft.com/office/officeart/2005/8/layout/hierarchy3"/>
    <dgm:cxn modelId="{C3A60467-8C8C-40B2-86F1-CCF854EE142C}" type="presParOf" srcId="{21C0400F-5A8D-4C28-BB98-466570438BB3}" destId="{F4B785C6-C679-44ED-A792-242C661D1191}" srcOrd="0" destOrd="0" presId="urn:microsoft.com/office/officeart/2005/8/layout/hierarchy3"/>
    <dgm:cxn modelId="{A6716C71-812E-44DC-9484-1DC3D6D984B6}" type="presParOf" srcId="{F4B785C6-C679-44ED-A792-242C661D1191}" destId="{57E09F8F-87C7-4C53-8523-D104E06BE8A1}" srcOrd="0" destOrd="0" presId="urn:microsoft.com/office/officeart/2005/8/layout/hierarchy3"/>
    <dgm:cxn modelId="{1E8226B7-7BC3-418C-92ED-FE213154561A}" type="presParOf" srcId="{F4B785C6-C679-44ED-A792-242C661D1191}" destId="{258765B8-30BF-4EA2-8C1C-8A49B77E8FEA}" srcOrd="1" destOrd="0" presId="urn:microsoft.com/office/officeart/2005/8/layout/hierarchy3"/>
    <dgm:cxn modelId="{364A93BC-194D-4E55-878D-6E61CBB12747}" type="presParOf" srcId="{21C0400F-5A8D-4C28-BB98-466570438BB3}" destId="{540347D5-B12B-4400-8389-EC6E88919539}" srcOrd="1" destOrd="0" presId="urn:microsoft.com/office/officeart/2005/8/layout/hierarchy3"/>
    <dgm:cxn modelId="{011D5FC1-C957-4B24-A405-7DED889919FB}" type="presParOf" srcId="{C62F6D79-B7BD-4B34-AC83-4F2D48DB14D0}" destId="{F0AB025C-E56F-4D11-96AA-9F34FE662C18}" srcOrd="2" destOrd="0" presId="urn:microsoft.com/office/officeart/2005/8/layout/hierarchy3"/>
    <dgm:cxn modelId="{3A923648-EA3D-4494-AC62-9A033FA87DC3}" type="presParOf" srcId="{F0AB025C-E56F-4D11-96AA-9F34FE662C18}" destId="{E29198F5-2DA3-4F59-A511-20853B933F3A}" srcOrd="0" destOrd="0" presId="urn:microsoft.com/office/officeart/2005/8/layout/hierarchy3"/>
    <dgm:cxn modelId="{965136F2-CFD2-49B6-96C9-58BB0E9F2A70}" type="presParOf" srcId="{E29198F5-2DA3-4F59-A511-20853B933F3A}" destId="{AC15BC96-EE43-4106-96E7-A2AA5C6908C4}" srcOrd="0" destOrd="0" presId="urn:microsoft.com/office/officeart/2005/8/layout/hierarchy3"/>
    <dgm:cxn modelId="{14A0CA56-7822-42E4-B96F-480CBB5492EA}" type="presParOf" srcId="{E29198F5-2DA3-4F59-A511-20853B933F3A}" destId="{9B4D556F-6AE9-4EBE-8D3A-61A8BF9C99E1}" srcOrd="1" destOrd="0" presId="urn:microsoft.com/office/officeart/2005/8/layout/hierarchy3"/>
    <dgm:cxn modelId="{FFCC362F-E99A-4ED0-98AF-271E93AB7A2F}" type="presParOf" srcId="{F0AB025C-E56F-4D11-96AA-9F34FE662C18}" destId="{DEA16673-2686-4802-8A8A-9EBBB13FA48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4C3C5E-A061-479A-ADED-6737C592648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917E34B-8DCB-4A37-AE9B-B662CB82598C}">
      <dgm:prSet/>
      <dgm:spPr/>
      <dgm:t>
        <a:bodyPr/>
        <a:lstStyle/>
        <a:p>
          <a:r>
            <a:rPr lang="en-CA" dirty="0"/>
            <a:t>Understand how moderators regulate their emotions</a:t>
          </a:r>
          <a:endParaRPr lang="en-US" dirty="0"/>
        </a:p>
      </dgm:t>
    </dgm:pt>
    <dgm:pt modelId="{549CCAB2-FFEA-4F34-883B-AFE3B8684A92}" type="parTrans" cxnId="{D16BC61C-92DB-4D17-A5F1-5741A805FC4A}">
      <dgm:prSet/>
      <dgm:spPr/>
      <dgm:t>
        <a:bodyPr/>
        <a:lstStyle/>
        <a:p>
          <a:endParaRPr lang="en-US"/>
        </a:p>
      </dgm:t>
    </dgm:pt>
    <dgm:pt modelId="{BFB351D3-55D9-43CB-A10C-2E806A3CD2CB}" type="sibTrans" cxnId="{D16BC61C-92DB-4D17-A5F1-5741A805FC4A}">
      <dgm:prSet/>
      <dgm:spPr/>
      <dgm:t>
        <a:bodyPr/>
        <a:lstStyle/>
        <a:p>
          <a:endParaRPr lang="en-US"/>
        </a:p>
      </dgm:t>
    </dgm:pt>
    <dgm:pt modelId="{1BFB71E5-D928-4D57-9EC9-371E0260389E}">
      <dgm:prSet/>
      <dgm:spPr/>
      <dgm:t>
        <a:bodyPr/>
        <a:lstStyle/>
        <a:p>
          <a:r>
            <a:rPr lang="en-CA" dirty="0"/>
            <a:t>Design effective treatment methods</a:t>
          </a:r>
        </a:p>
      </dgm:t>
    </dgm:pt>
    <dgm:pt modelId="{A736619B-4312-406A-9AD8-DA6EF03A0F70}" type="parTrans" cxnId="{FD5B17BB-0DC0-431B-9704-B12F1A433690}">
      <dgm:prSet/>
      <dgm:spPr/>
      <dgm:t>
        <a:bodyPr/>
        <a:lstStyle/>
        <a:p>
          <a:endParaRPr lang="en-CA"/>
        </a:p>
      </dgm:t>
    </dgm:pt>
    <dgm:pt modelId="{83C3C8A3-12A4-4745-95F9-D0C7B4D28BFB}" type="sibTrans" cxnId="{FD5B17BB-0DC0-431B-9704-B12F1A433690}">
      <dgm:prSet/>
      <dgm:spPr/>
      <dgm:t>
        <a:bodyPr/>
        <a:lstStyle/>
        <a:p>
          <a:endParaRPr lang="en-CA"/>
        </a:p>
      </dgm:t>
    </dgm:pt>
    <dgm:pt modelId="{7F8AC6A0-9127-4B97-B7D1-A7AD07206814}">
      <dgm:prSet/>
      <dgm:spPr/>
      <dgm:t>
        <a:bodyPr/>
        <a:lstStyle/>
        <a:p>
          <a:r>
            <a:rPr lang="en-CA" dirty="0"/>
            <a:t>Understand the presence of psychopathology symptoms in content moderators</a:t>
          </a:r>
          <a:endParaRPr lang="en-US" dirty="0"/>
        </a:p>
      </dgm:t>
    </dgm:pt>
    <dgm:pt modelId="{EAAEF321-2DBA-4F92-9369-7EFF392706B1}" type="parTrans" cxnId="{4AD8AD21-E857-4A68-8697-197D9397F541}">
      <dgm:prSet/>
      <dgm:spPr/>
      <dgm:t>
        <a:bodyPr/>
        <a:lstStyle/>
        <a:p>
          <a:endParaRPr lang="en-CA"/>
        </a:p>
      </dgm:t>
    </dgm:pt>
    <dgm:pt modelId="{C1921503-CE02-4EB0-976D-D0EA4412A760}" type="sibTrans" cxnId="{4AD8AD21-E857-4A68-8697-197D9397F541}">
      <dgm:prSet/>
      <dgm:spPr/>
      <dgm:t>
        <a:bodyPr/>
        <a:lstStyle/>
        <a:p>
          <a:endParaRPr lang="en-CA"/>
        </a:p>
      </dgm:t>
    </dgm:pt>
    <dgm:pt modelId="{8677E7E8-002E-4E7E-A68D-6D48BAF76D7B}" type="pres">
      <dgm:prSet presAssocID="{384C3C5E-A061-479A-ADED-6737C592648A}" presName="hierChild1" presStyleCnt="0">
        <dgm:presLayoutVars>
          <dgm:chPref val="1"/>
          <dgm:dir/>
          <dgm:animOne val="branch"/>
          <dgm:animLvl val="lvl"/>
          <dgm:resizeHandles/>
        </dgm:presLayoutVars>
      </dgm:prSet>
      <dgm:spPr/>
    </dgm:pt>
    <dgm:pt modelId="{8651C777-5148-4F87-9771-93B3507BA675}" type="pres">
      <dgm:prSet presAssocID="{7F8AC6A0-9127-4B97-B7D1-A7AD07206814}" presName="hierRoot1" presStyleCnt="0"/>
      <dgm:spPr/>
    </dgm:pt>
    <dgm:pt modelId="{FFCADC40-467C-44FF-ABF7-420FF277F7C1}" type="pres">
      <dgm:prSet presAssocID="{7F8AC6A0-9127-4B97-B7D1-A7AD07206814}" presName="composite" presStyleCnt="0"/>
      <dgm:spPr/>
    </dgm:pt>
    <dgm:pt modelId="{2689227B-0B4D-4601-ACDB-B57D3A7DBE92}" type="pres">
      <dgm:prSet presAssocID="{7F8AC6A0-9127-4B97-B7D1-A7AD07206814}" presName="background" presStyleLbl="node0" presStyleIdx="0" presStyleCnt="3"/>
      <dgm:spPr/>
    </dgm:pt>
    <dgm:pt modelId="{6082B678-5FA6-4FA3-88B4-CC8BB7122355}" type="pres">
      <dgm:prSet presAssocID="{7F8AC6A0-9127-4B97-B7D1-A7AD07206814}" presName="text" presStyleLbl="fgAcc0" presStyleIdx="0" presStyleCnt="3">
        <dgm:presLayoutVars>
          <dgm:chPref val="3"/>
        </dgm:presLayoutVars>
      </dgm:prSet>
      <dgm:spPr/>
    </dgm:pt>
    <dgm:pt modelId="{20E1BE47-B68D-444B-A298-C7C50DC5C254}" type="pres">
      <dgm:prSet presAssocID="{7F8AC6A0-9127-4B97-B7D1-A7AD07206814}" presName="hierChild2" presStyleCnt="0"/>
      <dgm:spPr/>
    </dgm:pt>
    <dgm:pt modelId="{AA033E2A-43D6-4C70-BD8F-5715742A7D11}" type="pres">
      <dgm:prSet presAssocID="{7917E34B-8DCB-4A37-AE9B-B662CB82598C}" presName="hierRoot1" presStyleCnt="0"/>
      <dgm:spPr/>
    </dgm:pt>
    <dgm:pt modelId="{A7EC988A-2EAB-4155-BAF7-1A524487F319}" type="pres">
      <dgm:prSet presAssocID="{7917E34B-8DCB-4A37-AE9B-B662CB82598C}" presName="composite" presStyleCnt="0"/>
      <dgm:spPr/>
    </dgm:pt>
    <dgm:pt modelId="{25B2C385-5161-4F17-9586-6EE5868B7FD4}" type="pres">
      <dgm:prSet presAssocID="{7917E34B-8DCB-4A37-AE9B-B662CB82598C}" presName="background" presStyleLbl="node0" presStyleIdx="1" presStyleCnt="3"/>
      <dgm:spPr/>
    </dgm:pt>
    <dgm:pt modelId="{AFEF407B-8BD9-4E6C-A3BC-78E6A658D34D}" type="pres">
      <dgm:prSet presAssocID="{7917E34B-8DCB-4A37-AE9B-B662CB82598C}" presName="text" presStyleLbl="fgAcc0" presStyleIdx="1" presStyleCnt="3">
        <dgm:presLayoutVars>
          <dgm:chPref val="3"/>
        </dgm:presLayoutVars>
      </dgm:prSet>
      <dgm:spPr/>
    </dgm:pt>
    <dgm:pt modelId="{AF532C8E-B767-49EC-84D6-3A05CF580B72}" type="pres">
      <dgm:prSet presAssocID="{7917E34B-8DCB-4A37-AE9B-B662CB82598C}" presName="hierChild2" presStyleCnt="0"/>
      <dgm:spPr/>
    </dgm:pt>
    <dgm:pt modelId="{BB0F4E90-7587-42E5-AA37-6C65A2E748F6}" type="pres">
      <dgm:prSet presAssocID="{1BFB71E5-D928-4D57-9EC9-371E0260389E}" presName="hierRoot1" presStyleCnt="0"/>
      <dgm:spPr/>
    </dgm:pt>
    <dgm:pt modelId="{C7516EBE-372A-4364-90D2-B86967F3402C}" type="pres">
      <dgm:prSet presAssocID="{1BFB71E5-D928-4D57-9EC9-371E0260389E}" presName="composite" presStyleCnt="0"/>
      <dgm:spPr/>
    </dgm:pt>
    <dgm:pt modelId="{D11D7280-FB51-4908-BE47-03EDAE836F50}" type="pres">
      <dgm:prSet presAssocID="{1BFB71E5-D928-4D57-9EC9-371E0260389E}" presName="background" presStyleLbl="node0" presStyleIdx="2" presStyleCnt="3"/>
      <dgm:spPr/>
    </dgm:pt>
    <dgm:pt modelId="{A2824055-47AB-4D1D-B3C5-2A0C6415F9DE}" type="pres">
      <dgm:prSet presAssocID="{1BFB71E5-D928-4D57-9EC9-371E0260389E}" presName="text" presStyleLbl="fgAcc0" presStyleIdx="2" presStyleCnt="3">
        <dgm:presLayoutVars>
          <dgm:chPref val="3"/>
        </dgm:presLayoutVars>
      </dgm:prSet>
      <dgm:spPr/>
    </dgm:pt>
    <dgm:pt modelId="{409B41CF-C4CD-4318-8B06-9921BEC43B19}" type="pres">
      <dgm:prSet presAssocID="{1BFB71E5-D928-4D57-9EC9-371E0260389E}" presName="hierChild2" presStyleCnt="0"/>
      <dgm:spPr/>
    </dgm:pt>
  </dgm:ptLst>
  <dgm:cxnLst>
    <dgm:cxn modelId="{D16BC61C-92DB-4D17-A5F1-5741A805FC4A}" srcId="{384C3C5E-A061-479A-ADED-6737C592648A}" destId="{7917E34B-8DCB-4A37-AE9B-B662CB82598C}" srcOrd="1" destOrd="0" parTransId="{549CCAB2-FFEA-4F34-883B-AFE3B8684A92}" sibTransId="{BFB351D3-55D9-43CB-A10C-2E806A3CD2CB}"/>
    <dgm:cxn modelId="{4AD8AD21-E857-4A68-8697-197D9397F541}" srcId="{384C3C5E-A061-479A-ADED-6737C592648A}" destId="{7F8AC6A0-9127-4B97-B7D1-A7AD07206814}" srcOrd="0" destOrd="0" parTransId="{EAAEF321-2DBA-4F92-9369-7EFF392706B1}" sibTransId="{C1921503-CE02-4EB0-976D-D0EA4412A760}"/>
    <dgm:cxn modelId="{9C23AD63-6F1E-4193-9A31-18D5A531B2D0}" type="presOf" srcId="{1BFB71E5-D928-4D57-9EC9-371E0260389E}" destId="{A2824055-47AB-4D1D-B3C5-2A0C6415F9DE}" srcOrd="0" destOrd="0" presId="urn:microsoft.com/office/officeart/2005/8/layout/hierarchy1"/>
    <dgm:cxn modelId="{7B15E64C-3C8E-4E28-9704-FA709A35E0BF}" type="presOf" srcId="{7917E34B-8DCB-4A37-AE9B-B662CB82598C}" destId="{AFEF407B-8BD9-4E6C-A3BC-78E6A658D34D}" srcOrd="0" destOrd="0" presId="urn:microsoft.com/office/officeart/2005/8/layout/hierarchy1"/>
    <dgm:cxn modelId="{4BD7696E-0B30-4498-862B-36322E9683B1}" type="presOf" srcId="{384C3C5E-A061-479A-ADED-6737C592648A}" destId="{8677E7E8-002E-4E7E-A68D-6D48BAF76D7B}" srcOrd="0" destOrd="0" presId="urn:microsoft.com/office/officeart/2005/8/layout/hierarchy1"/>
    <dgm:cxn modelId="{FD5B17BB-0DC0-431B-9704-B12F1A433690}" srcId="{384C3C5E-A061-479A-ADED-6737C592648A}" destId="{1BFB71E5-D928-4D57-9EC9-371E0260389E}" srcOrd="2" destOrd="0" parTransId="{A736619B-4312-406A-9AD8-DA6EF03A0F70}" sibTransId="{83C3C8A3-12A4-4745-95F9-D0C7B4D28BFB}"/>
    <dgm:cxn modelId="{99F44FBF-176D-48C2-A3F7-9223F417F4BF}" type="presOf" srcId="{7F8AC6A0-9127-4B97-B7D1-A7AD07206814}" destId="{6082B678-5FA6-4FA3-88B4-CC8BB7122355}" srcOrd="0" destOrd="0" presId="urn:microsoft.com/office/officeart/2005/8/layout/hierarchy1"/>
    <dgm:cxn modelId="{B21DECB6-2AE4-4D82-9F4B-F752F0DAC20F}" type="presParOf" srcId="{8677E7E8-002E-4E7E-A68D-6D48BAF76D7B}" destId="{8651C777-5148-4F87-9771-93B3507BA675}" srcOrd="0" destOrd="0" presId="urn:microsoft.com/office/officeart/2005/8/layout/hierarchy1"/>
    <dgm:cxn modelId="{AEE04484-387B-445F-B981-8339744629A9}" type="presParOf" srcId="{8651C777-5148-4F87-9771-93B3507BA675}" destId="{FFCADC40-467C-44FF-ABF7-420FF277F7C1}" srcOrd="0" destOrd="0" presId="urn:microsoft.com/office/officeart/2005/8/layout/hierarchy1"/>
    <dgm:cxn modelId="{361F17F4-7661-42CF-908A-67667126EF68}" type="presParOf" srcId="{FFCADC40-467C-44FF-ABF7-420FF277F7C1}" destId="{2689227B-0B4D-4601-ACDB-B57D3A7DBE92}" srcOrd="0" destOrd="0" presId="urn:microsoft.com/office/officeart/2005/8/layout/hierarchy1"/>
    <dgm:cxn modelId="{C2B8AE09-9761-4526-8EF5-DADD7238FF0E}" type="presParOf" srcId="{FFCADC40-467C-44FF-ABF7-420FF277F7C1}" destId="{6082B678-5FA6-4FA3-88B4-CC8BB7122355}" srcOrd="1" destOrd="0" presId="urn:microsoft.com/office/officeart/2005/8/layout/hierarchy1"/>
    <dgm:cxn modelId="{0A527DD5-BAA3-447F-A56B-C511559601C2}" type="presParOf" srcId="{8651C777-5148-4F87-9771-93B3507BA675}" destId="{20E1BE47-B68D-444B-A298-C7C50DC5C254}" srcOrd="1" destOrd="0" presId="urn:microsoft.com/office/officeart/2005/8/layout/hierarchy1"/>
    <dgm:cxn modelId="{5F4841EE-D1F6-44C3-BEC8-12A5F31DA951}" type="presParOf" srcId="{8677E7E8-002E-4E7E-A68D-6D48BAF76D7B}" destId="{AA033E2A-43D6-4C70-BD8F-5715742A7D11}" srcOrd="1" destOrd="0" presId="urn:microsoft.com/office/officeart/2005/8/layout/hierarchy1"/>
    <dgm:cxn modelId="{EB6511B8-1A1C-43EF-9358-EA34E7FBF684}" type="presParOf" srcId="{AA033E2A-43D6-4C70-BD8F-5715742A7D11}" destId="{A7EC988A-2EAB-4155-BAF7-1A524487F319}" srcOrd="0" destOrd="0" presId="urn:microsoft.com/office/officeart/2005/8/layout/hierarchy1"/>
    <dgm:cxn modelId="{920CF7EB-0421-457A-BD5B-F5EA1F532EE8}" type="presParOf" srcId="{A7EC988A-2EAB-4155-BAF7-1A524487F319}" destId="{25B2C385-5161-4F17-9586-6EE5868B7FD4}" srcOrd="0" destOrd="0" presId="urn:microsoft.com/office/officeart/2005/8/layout/hierarchy1"/>
    <dgm:cxn modelId="{2407BED7-18EA-44CC-8D19-ACB4400FE929}" type="presParOf" srcId="{A7EC988A-2EAB-4155-BAF7-1A524487F319}" destId="{AFEF407B-8BD9-4E6C-A3BC-78E6A658D34D}" srcOrd="1" destOrd="0" presId="urn:microsoft.com/office/officeart/2005/8/layout/hierarchy1"/>
    <dgm:cxn modelId="{FE15BE11-8023-46D6-BD4D-C8C4491722F2}" type="presParOf" srcId="{AA033E2A-43D6-4C70-BD8F-5715742A7D11}" destId="{AF532C8E-B767-49EC-84D6-3A05CF580B72}" srcOrd="1" destOrd="0" presId="urn:microsoft.com/office/officeart/2005/8/layout/hierarchy1"/>
    <dgm:cxn modelId="{6337F779-F0DD-48B9-847D-06616C22EADB}" type="presParOf" srcId="{8677E7E8-002E-4E7E-A68D-6D48BAF76D7B}" destId="{BB0F4E90-7587-42E5-AA37-6C65A2E748F6}" srcOrd="2" destOrd="0" presId="urn:microsoft.com/office/officeart/2005/8/layout/hierarchy1"/>
    <dgm:cxn modelId="{C0AAC501-BAA3-430C-9C06-2FFEE7FEF282}" type="presParOf" srcId="{BB0F4E90-7587-42E5-AA37-6C65A2E748F6}" destId="{C7516EBE-372A-4364-90D2-B86967F3402C}" srcOrd="0" destOrd="0" presId="urn:microsoft.com/office/officeart/2005/8/layout/hierarchy1"/>
    <dgm:cxn modelId="{BE0DB6DF-B5F8-4C67-840B-38B7A0AF5305}" type="presParOf" srcId="{C7516EBE-372A-4364-90D2-B86967F3402C}" destId="{D11D7280-FB51-4908-BE47-03EDAE836F50}" srcOrd="0" destOrd="0" presId="urn:microsoft.com/office/officeart/2005/8/layout/hierarchy1"/>
    <dgm:cxn modelId="{B3DA9D36-D75E-4E2D-BF29-FFF7333FAC84}" type="presParOf" srcId="{C7516EBE-372A-4364-90D2-B86967F3402C}" destId="{A2824055-47AB-4D1D-B3C5-2A0C6415F9DE}" srcOrd="1" destOrd="0" presId="urn:microsoft.com/office/officeart/2005/8/layout/hierarchy1"/>
    <dgm:cxn modelId="{EB024B6E-C793-4D48-884D-DDD5967443A4}" type="presParOf" srcId="{BB0F4E90-7587-42E5-AA37-6C65A2E748F6}" destId="{409B41CF-C4CD-4318-8B06-9921BEC43B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DE2A5-D058-4768-8C0B-780B54305FC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381FB1E-4C21-4415-BBF7-149D29862C69}">
      <dgm:prSet/>
      <dgm:spPr/>
      <dgm:t>
        <a:bodyPr/>
        <a:lstStyle/>
        <a:p>
          <a:r>
            <a:rPr lang="en-CA" b="0" i="0" dirty="0"/>
            <a:t>Cognitive Reappr</a:t>
          </a:r>
          <a:r>
            <a:rPr lang="en-CA" dirty="0"/>
            <a:t>aisal </a:t>
          </a:r>
          <a:endParaRPr lang="en-US" dirty="0"/>
        </a:p>
      </dgm:t>
    </dgm:pt>
    <dgm:pt modelId="{FBAB5B44-A7B8-4872-9400-3C6E7B6BE446}" type="parTrans" cxnId="{9CCD5806-36A5-4D42-8787-525E75966D6E}">
      <dgm:prSet/>
      <dgm:spPr/>
      <dgm:t>
        <a:bodyPr/>
        <a:lstStyle/>
        <a:p>
          <a:endParaRPr lang="en-US"/>
        </a:p>
      </dgm:t>
    </dgm:pt>
    <dgm:pt modelId="{65D8020E-ACD1-4A25-96FD-352AC8F5D537}" type="sibTrans" cxnId="{9CCD5806-36A5-4D42-8787-525E75966D6E}">
      <dgm:prSet/>
      <dgm:spPr/>
      <dgm:t>
        <a:bodyPr/>
        <a:lstStyle/>
        <a:p>
          <a:endParaRPr lang="en-US"/>
        </a:p>
      </dgm:t>
    </dgm:pt>
    <dgm:pt modelId="{18E935CF-4283-4D12-BA42-EDE61CD8D7B5}">
      <dgm:prSet/>
      <dgm:spPr/>
      <dgm:t>
        <a:bodyPr/>
        <a:lstStyle/>
        <a:p>
          <a:r>
            <a:rPr lang="en-US" dirty="0"/>
            <a:t>Adaptive strategy</a:t>
          </a:r>
        </a:p>
      </dgm:t>
    </dgm:pt>
    <dgm:pt modelId="{FCD095DE-9413-43D3-960C-2C1F15CBCFE8}" type="parTrans" cxnId="{C927A86A-A812-47C8-85C4-92291A8FEE11}">
      <dgm:prSet/>
      <dgm:spPr/>
      <dgm:t>
        <a:bodyPr/>
        <a:lstStyle/>
        <a:p>
          <a:endParaRPr lang="en-US"/>
        </a:p>
      </dgm:t>
    </dgm:pt>
    <dgm:pt modelId="{76FCE4E1-4F50-4878-9573-CB57EA384945}" type="sibTrans" cxnId="{C927A86A-A812-47C8-85C4-92291A8FEE11}">
      <dgm:prSet/>
      <dgm:spPr/>
      <dgm:t>
        <a:bodyPr/>
        <a:lstStyle/>
        <a:p>
          <a:endParaRPr lang="en-US"/>
        </a:p>
      </dgm:t>
    </dgm:pt>
    <dgm:pt modelId="{7EC160E4-E3CC-4D84-AD01-CE02AFB445A1}">
      <dgm:prSet/>
      <dgm:spPr/>
      <dgm:t>
        <a:bodyPr/>
        <a:lstStyle/>
        <a:p>
          <a:r>
            <a:rPr lang="en-CA" b="0" i="0"/>
            <a:t>Rumination</a:t>
          </a:r>
          <a:endParaRPr lang="en-US"/>
        </a:p>
      </dgm:t>
    </dgm:pt>
    <dgm:pt modelId="{8179603A-4BB5-4D05-8817-5B74FF5B1A80}" type="parTrans" cxnId="{55718017-958F-4CB7-BF2B-5894A35A4245}">
      <dgm:prSet/>
      <dgm:spPr/>
      <dgm:t>
        <a:bodyPr/>
        <a:lstStyle/>
        <a:p>
          <a:endParaRPr lang="en-US"/>
        </a:p>
      </dgm:t>
    </dgm:pt>
    <dgm:pt modelId="{5E3F47E4-3C70-4101-A58E-636320691880}" type="sibTrans" cxnId="{55718017-958F-4CB7-BF2B-5894A35A4245}">
      <dgm:prSet/>
      <dgm:spPr/>
      <dgm:t>
        <a:bodyPr/>
        <a:lstStyle/>
        <a:p>
          <a:endParaRPr lang="en-US"/>
        </a:p>
      </dgm:t>
    </dgm:pt>
    <dgm:pt modelId="{58E9FAA6-641C-4D4F-A6B6-8BFF3FE0DC58}">
      <dgm:prSet/>
      <dgm:spPr/>
      <dgm:t>
        <a:bodyPr/>
        <a:lstStyle/>
        <a:p>
          <a:r>
            <a:rPr lang="en-US" dirty="0"/>
            <a:t>Maladaptive strategy</a:t>
          </a:r>
        </a:p>
      </dgm:t>
    </dgm:pt>
    <dgm:pt modelId="{4669A00F-5F0B-4F36-BA0C-FB99F32063B3}" type="parTrans" cxnId="{26A2D1BC-292E-4F39-BBE1-BF98543C49BA}">
      <dgm:prSet/>
      <dgm:spPr/>
      <dgm:t>
        <a:bodyPr/>
        <a:lstStyle/>
        <a:p>
          <a:endParaRPr lang="en-US"/>
        </a:p>
      </dgm:t>
    </dgm:pt>
    <dgm:pt modelId="{A7E70769-BEE0-4497-A23B-FD3FDDAE8EB4}" type="sibTrans" cxnId="{26A2D1BC-292E-4F39-BBE1-BF98543C49BA}">
      <dgm:prSet/>
      <dgm:spPr/>
      <dgm:t>
        <a:bodyPr/>
        <a:lstStyle/>
        <a:p>
          <a:endParaRPr lang="en-US"/>
        </a:p>
      </dgm:t>
    </dgm:pt>
    <dgm:pt modelId="{C28A02CA-03E2-42BF-B26E-88166A79B840}" type="pres">
      <dgm:prSet presAssocID="{62ADE2A5-D058-4768-8C0B-780B54305FC6}" presName="Name0" presStyleCnt="0">
        <dgm:presLayoutVars>
          <dgm:dir/>
          <dgm:animLvl val="lvl"/>
          <dgm:resizeHandles val="exact"/>
        </dgm:presLayoutVars>
      </dgm:prSet>
      <dgm:spPr/>
    </dgm:pt>
    <dgm:pt modelId="{BF779F16-4C66-4ACA-BD0C-ACFB8C5BF2F2}" type="pres">
      <dgm:prSet presAssocID="{C381FB1E-4C21-4415-BBF7-149D29862C69}" presName="linNode" presStyleCnt="0"/>
      <dgm:spPr/>
    </dgm:pt>
    <dgm:pt modelId="{616D5698-69EC-4E97-9A58-4D60C27DCF2F}" type="pres">
      <dgm:prSet presAssocID="{C381FB1E-4C21-4415-BBF7-149D29862C69}" presName="parentText" presStyleLbl="node1" presStyleIdx="0" presStyleCnt="2">
        <dgm:presLayoutVars>
          <dgm:chMax val="1"/>
          <dgm:bulletEnabled val="1"/>
        </dgm:presLayoutVars>
      </dgm:prSet>
      <dgm:spPr/>
    </dgm:pt>
    <dgm:pt modelId="{DA3E3049-2EBB-4B0B-89D5-5599D972D7E8}" type="pres">
      <dgm:prSet presAssocID="{C381FB1E-4C21-4415-BBF7-149D29862C69}" presName="descendantText" presStyleLbl="alignAccFollowNode1" presStyleIdx="0" presStyleCnt="2">
        <dgm:presLayoutVars>
          <dgm:bulletEnabled val="1"/>
        </dgm:presLayoutVars>
      </dgm:prSet>
      <dgm:spPr/>
    </dgm:pt>
    <dgm:pt modelId="{2BCDFC27-0B72-4BD6-A6AF-327610682A91}" type="pres">
      <dgm:prSet presAssocID="{65D8020E-ACD1-4A25-96FD-352AC8F5D537}" presName="sp" presStyleCnt="0"/>
      <dgm:spPr/>
    </dgm:pt>
    <dgm:pt modelId="{725E4721-C34B-419A-A7C4-AB9B7B7F322B}" type="pres">
      <dgm:prSet presAssocID="{7EC160E4-E3CC-4D84-AD01-CE02AFB445A1}" presName="linNode" presStyleCnt="0"/>
      <dgm:spPr/>
    </dgm:pt>
    <dgm:pt modelId="{06923E54-0AD3-42CA-96F9-C1012B6FBA5F}" type="pres">
      <dgm:prSet presAssocID="{7EC160E4-E3CC-4D84-AD01-CE02AFB445A1}" presName="parentText" presStyleLbl="node1" presStyleIdx="1" presStyleCnt="2">
        <dgm:presLayoutVars>
          <dgm:chMax val="1"/>
          <dgm:bulletEnabled val="1"/>
        </dgm:presLayoutVars>
      </dgm:prSet>
      <dgm:spPr/>
    </dgm:pt>
    <dgm:pt modelId="{4415060D-8C11-4C09-A1D1-82D8528430EC}" type="pres">
      <dgm:prSet presAssocID="{7EC160E4-E3CC-4D84-AD01-CE02AFB445A1}" presName="descendantText" presStyleLbl="alignAccFollowNode1" presStyleIdx="1" presStyleCnt="2" custLinFactNeighborX="199" custLinFactNeighborY="73">
        <dgm:presLayoutVars>
          <dgm:bulletEnabled val="1"/>
        </dgm:presLayoutVars>
      </dgm:prSet>
      <dgm:spPr/>
    </dgm:pt>
  </dgm:ptLst>
  <dgm:cxnLst>
    <dgm:cxn modelId="{9CCD5806-36A5-4D42-8787-525E75966D6E}" srcId="{62ADE2A5-D058-4768-8C0B-780B54305FC6}" destId="{C381FB1E-4C21-4415-BBF7-149D29862C69}" srcOrd="0" destOrd="0" parTransId="{FBAB5B44-A7B8-4872-9400-3C6E7B6BE446}" sibTransId="{65D8020E-ACD1-4A25-96FD-352AC8F5D537}"/>
    <dgm:cxn modelId="{0CC6B30E-6B5D-483D-89A1-6BDBB9323025}" type="presOf" srcId="{62ADE2A5-D058-4768-8C0B-780B54305FC6}" destId="{C28A02CA-03E2-42BF-B26E-88166A79B840}" srcOrd="0" destOrd="0" presId="urn:microsoft.com/office/officeart/2005/8/layout/vList5"/>
    <dgm:cxn modelId="{55718017-958F-4CB7-BF2B-5894A35A4245}" srcId="{62ADE2A5-D058-4768-8C0B-780B54305FC6}" destId="{7EC160E4-E3CC-4D84-AD01-CE02AFB445A1}" srcOrd="1" destOrd="0" parTransId="{8179603A-4BB5-4D05-8817-5B74FF5B1A80}" sibTransId="{5E3F47E4-3C70-4101-A58E-636320691880}"/>
    <dgm:cxn modelId="{1110EF2B-1254-4432-90EB-ACA487C89000}" type="presOf" srcId="{7EC160E4-E3CC-4D84-AD01-CE02AFB445A1}" destId="{06923E54-0AD3-42CA-96F9-C1012B6FBA5F}" srcOrd="0" destOrd="0" presId="urn:microsoft.com/office/officeart/2005/8/layout/vList5"/>
    <dgm:cxn modelId="{60ED0230-B7C7-43D0-B798-4889161F2D0B}" type="presOf" srcId="{18E935CF-4283-4D12-BA42-EDE61CD8D7B5}" destId="{DA3E3049-2EBB-4B0B-89D5-5599D972D7E8}" srcOrd="0" destOrd="0" presId="urn:microsoft.com/office/officeart/2005/8/layout/vList5"/>
    <dgm:cxn modelId="{C927A86A-A812-47C8-85C4-92291A8FEE11}" srcId="{C381FB1E-4C21-4415-BBF7-149D29862C69}" destId="{18E935CF-4283-4D12-BA42-EDE61CD8D7B5}" srcOrd="0" destOrd="0" parTransId="{FCD095DE-9413-43D3-960C-2C1F15CBCFE8}" sibTransId="{76FCE4E1-4F50-4878-9573-CB57EA384945}"/>
    <dgm:cxn modelId="{A6501C57-3E76-4128-9E46-FD3567565809}" type="presOf" srcId="{58E9FAA6-641C-4D4F-A6B6-8BFF3FE0DC58}" destId="{4415060D-8C11-4C09-A1D1-82D8528430EC}" srcOrd="0" destOrd="0" presId="urn:microsoft.com/office/officeart/2005/8/layout/vList5"/>
    <dgm:cxn modelId="{B4ADB18C-4F26-43D4-ADFB-990260DED8C1}" type="presOf" srcId="{C381FB1E-4C21-4415-BBF7-149D29862C69}" destId="{616D5698-69EC-4E97-9A58-4D60C27DCF2F}" srcOrd="0" destOrd="0" presId="urn:microsoft.com/office/officeart/2005/8/layout/vList5"/>
    <dgm:cxn modelId="{26A2D1BC-292E-4F39-BBE1-BF98543C49BA}" srcId="{7EC160E4-E3CC-4D84-AD01-CE02AFB445A1}" destId="{58E9FAA6-641C-4D4F-A6B6-8BFF3FE0DC58}" srcOrd="0" destOrd="0" parTransId="{4669A00F-5F0B-4F36-BA0C-FB99F32063B3}" sibTransId="{A7E70769-BEE0-4497-A23B-FD3FDDAE8EB4}"/>
    <dgm:cxn modelId="{9B9E95DA-9928-44D4-A820-F328E24F4055}" type="presParOf" srcId="{C28A02CA-03E2-42BF-B26E-88166A79B840}" destId="{BF779F16-4C66-4ACA-BD0C-ACFB8C5BF2F2}" srcOrd="0" destOrd="0" presId="urn:microsoft.com/office/officeart/2005/8/layout/vList5"/>
    <dgm:cxn modelId="{C12A971C-66A6-45F4-904B-21AFDF2796C1}" type="presParOf" srcId="{BF779F16-4C66-4ACA-BD0C-ACFB8C5BF2F2}" destId="{616D5698-69EC-4E97-9A58-4D60C27DCF2F}" srcOrd="0" destOrd="0" presId="urn:microsoft.com/office/officeart/2005/8/layout/vList5"/>
    <dgm:cxn modelId="{04949D1A-1594-4802-9259-32C78FCB3947}" type="presParOf" srcId="{BF779F16-4C66-4ACA-BD0C-ACFB8C5BF2F2}" destId="{DA3E3049-2EBB-4B0B-89D5-5599D972D7E8}" srcOrd="1" destOrd="0" presId="urn:microsoft.com/office/officeart/2005/8/layout/vList5"/>
    <dgm:cxn modelId="{BA56C159-9007-4375-B7F6-5E2274B5A7E1}" type="presParOf" srcId="{C28A02CA-03E2-42BF-B26E-88166A79B840}" destId="{2BCDFC27-0B72-4BD6-A6AF-327610682A91}" srcOrd="1" destOrd="0" presId="urn:microsoft.com/office/officeart/2005/8/layout/vList5"/>
    <dgm:cxn modelId="{5B46C9ED-C502-4151-B378-23E36AE372E8}" type="presParOf" srcId="{C28A02CA-03E2-42BF-B26E-88166A79B840}" destId="{725E4721-C34B-419A-A7C4-AB9B7B7F322B}" srcOrd="2" destOrd="0" presId="urn:microsoft.com/office/officeart/2005/8/layout/vList5"/>
    <dgm:cxn modelId="{73A7D51B-C0F1-45A1-99EA-41DCC84A9622}" type="presParOf" srcId="{725E4721-C34B-419A-A7C4-AB9B7B7F322B}" destId="{06923E54-0AD3-42CA-96F9-C1012B6FBA5F}" srcOrd="0" destOrd="0" presId="urn:microsoft.com/office/officeart/2005/8/layout/vList5"/>
    <dgm:cxn modelId="{C75A8132-1D35-4310-894B-4C06EAAC3E02}" type="presParOf" srcId="{725E4721-C34B-419A-A7C4-AB9B7B7F322B}" destId="{4415060D-8C11-4C09-A1D1-82D8528430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ADE2A5-D058-4768-8C0B-780B54305FC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381FB1E-4C21-4415-BBF7-149D29862C69}">
      <dgm:prSet/>
      <dgm:spPr/>
      <dgm:t>
        <a:bodyPr/>
        <a:lstStyle/>
        <a:p>
          <a:r>
            <a:rPr lang="en-CA" b="0" i="0" dirty="0"/>
            <a:t>Cognitive Reappr</a:t>
          </a:r>
          <a:r>
            <a:rPr lang="en-CA" dirty="0"/>
            <a:t>aisal </a:t>
          </a:r>
          <a:endParaRPr lang="en-US" dirty="0"/>
        </a:p>
      </dgm:t>
    </dgm:pt>
    <dgm:pt modelId="{FBAB5B44-A7B8-4872-9400-3C6E7B6BE446}" type="parTrans" cxnId="{9CCD5806-36A5-4D42-8787-525E75966D6E}">
      <dgm:prSet/>
      <dgm:spPr/>
      <dgm:t>
        <a:bodyPr/>
        <a:lstStyle/>
        <a:p>
          <a:endParaRPr lang="en-US"/>
        </a:p>
      </dgm:t>
    </dgm:pt>
    <dgm:pt modelId="{65D8020E-ACD1-4A25-96FD-352AC8F5D537}" type="sibTrans" cxnId="{9CCD5806-36A5-4D42-8787-525E75966D6E}">
      <dgm:prSet/>
      <dgm:spPr/>
      <dgm:t>
        <a:bodyPr/>
        <a:lstStyle/>
        <a:p>
          <a:endParaRPr lang="en-US"/>
        </a:p>
      </dgm:t>
    </dgm:pt>
    <dgm:pt modelId="{7EC160E4-E3CC-4D84-AD01-CE02AFB445A1}">
      <dgm:prSet/>
      <dgm:spPr/>
      <dgm:t>
        <a:bodyPr/>
        <a:lstStyle/>
        <a:p>
          <a:r>
            <a:rPr lang="en-CA" b="0" i="0"/>
            <a:t>Rumination</a:t>
          </a:r>
          <a:endParaRPr lang="en-US" dirty="0"/>
        </a:p>
      </dgm:t>
    </dgm:pt>
    <dgm:pt modelId="{8179603A-4BB5-4D05-8817-5B74FF5B1A80}" type="parTrans" cxnId="{55718017-958F-4CB7-BF2B-5894A35A4245}">
      <dgm:prSet/>
      <dgm:spPr/>
      <dgm:t>
        <a:bodyPr/>
        <a:lstStyle/>
        <a:p>
          <a:endParaRPr lang="en-US"/>
        </a:p>
      </dgm:t>
    </dgm:pt>
    <dgm:pt modelId="{5E3F47E4-3C70-4101-A58E-636320691880}" type="sibTrans" cxnId="{55718017-958F-4CB7-BF2B-5894A35A4245}">
      <dgm:prSet/>
      <dgm:spPr/>
      <dgm:t>
        <a:bodyPr/>
        <a:lstStyle/>
        <a:p>
          <a:endParaRPr lang="en-US"/>
        </a:p>
      </dgm:t>
    </dgm:pt>
    <dgm:pt modelId="{7D72D9D0-1504-400B-BDFC-E9A0543E4F63}">
      <dgm:prSet/>
      <dgm:spPr/>
      <dgm:t>
        <a:bodyPr/>
        <a:lstStyle/>
        <a:p>
          <a:r>
            <a:rPr lang="en-US" dirty="0"/>
            <a:t>Burnout:</a:t>
          </a:r>
        </a:p>
      </dgm:t>
    </dgm:pt>
    <dgm:pt modelId="{D4E09A51-C4EA-48C4-93AA-3D351CEB0509}" type="parTrans" cxnId="{9F9E3EDC-1754-44C8-8DAF-4B585F2F3E80}">
      <dgm:prSet/>
      <dgm:spPr/>
      <dgm:t>
        <a:bodyPr/>
        <a:lstStyle/>
        <a:p>
          <a:endParaRPr lang="en-CA"/>
        </a:p>
      </dgm:t>
    </dgm:pt>
    <dgm:pt modelId="{B258DF1C-C2AF-4F96-A9A1-08040B324C44}" type="sibTrans" cxnId="{9F9E3EDC-1754-44C8-8DAF-4B585F2F3E80}">
      <dgm:prSet/>
      <dgm:spPr/>
      <dgm:t>
        <a:bodyPr/>
        <a:lstStyle/>
        <a:p>
          <a:endParaRPr lang="en-CA"/>
        </a:p>
      </dgm:t>
    </dgm:pt>
    <dgm:pt modelId="{5D56A0A0-E4E8-4ECB-8DA6-F0D477A165FC}" type="pres">
      <dgm:prSet presAssocID="{62ADE2A5-D058-4768-8C0B-780B54305FC6}" presName="vert0" presStyleCnt="0">
        <dgm:presLayoutVars>
          <dgm:dir/>
          <dgm:animOne val="branch"/>
          <dgm:animLvl val="lvl"/>
        </dgm:presLayoutVars>
      </dgm:prSet>
      <dgm:spPr/>
    </dgm:pt>
    <dgm:pt modelId="{F0F15865-E252-4A0A-92EB-4074BBFC3E3E}" type="pres">
      <dgm:prSet presAssocID="{7D72D9D0-1504-400B-BDFC-E9A0543E4F63}" presName="thickLine" presStyleLbl="alignNode1" presStyleIdx="0" presStyleCnt="3"/>
      <dgm:spPr/>
    </dgm:pt>
    <dgm:pt modelId="{E86B1C6B-8E7F-4CFC-B458-C006A17980C9}" type="pres">
      <dgm:prSet presAssocID="{7D72D9D0-1504-400B-BDFC-E9A0543E4F63}" presName="horz1" presStyleCnt="0"/>
      <dgm:spPr/>
    </dgm:pt>
    <dgm:pt modelId="{C94556BE-1F5E-41DF-89B5-4AA752F3D9E2}" type="pres">
      <dgm:prSet presAssocID="{7D72D9D0-1504-400B-BDFC-E9A0543E4F63}" presName="tx1" presStyleLbl="revTx" presStyleIdx="0" presStyleCnt="3"/>
      <dgm:spPr/>
    </dgm:pt>
    <dgm:pt modelId="{526B0526-10B4-4603-A760-671FAE427698}" type="pres">
      <dgm:prSet presAssocID="{7D72D9D0-1504-400B-BDFC-E9A0543E4F63}" presName="vert1" presStyleCnt="0"/>
      <dgm:spPr/>
    </dgm:pt>
    <dgm:pt modelId="{666EFAC8-C6F3-4416-B762-0338734B1357}" type="pres">
      <dgm:prSet presAssocID="{C381FB1E-4C21-4415-BBF7-149D29862C69}" presName="thickLine" presStyleLbl="alignNode1" presStyleIdx="1" presStyleCnt="3"/>
      <dgm:spPr/>
    </dgm:pt>
    <dgm:pt modelId="{B9D79746-027D-410D-9A03-F2A43620177A}" type="pres">
      <dgm:prSet presAssocID="{C381FB1E-4C21-4415-BBF7-149D29862C69}" presName="horz1" presStyleCnt="0"/>
      <dgm:spPr/>
    </dgm:pt>
    <dgm:pt modelId="{96063075-B6D4-4412-B237-3577C6B96207}" type="pres">
      <dgm:prSet presAssocID="{C381FB1E-4C21-4415-BBF7-149D29862C69}" presName="tx1" presStyleLbl="revTx" presStyleIdx="1" presStyleCnt="3"/>
      <dgm:spPr/>
    </dgm:pt>
    <dgm:pt modelId="{4679BB9F-D413-46CD-A7D5-0A8D138D9B23}" type="pres">
      <dgm:prSet presAssocID="{C381FB1E-4C21-4415-BBF7-149D29862C69}" presName="vert1" presStyleCnt="0"/>
      <dgm:spPr/>
    </dgm:pt>
    <dgm:pt modelId="{74C8921B-B93F-4C9A-BDCE-16BA7AA36010}" type="pres">
      <dgm:prSet presAssocID="{7EC160E4-E3CC-4D84-AD01-CE02AFB445A1}" presName="thickLine" presStyleLbl="alignNode1" presStyleIdx="2" presStyleCnt="3"/>
      <dgm:spPr/>
    </dgm:pt>
    <dgm:pt modelId="{90BAB0D3-030B-48C7-A307-C2C7F21134CA}" type="pres">
      <dgm:prSet presAssocID="{7EC160E4-E3CC-4D84-AD01-CE02AFB445A1}" presName="horz1" presStyleCnt="0"/>
      <dgm:spPr/>
    </dgm:pt>
    <dgm:pt modelId="{509CDE25-1E72-4FF4-A037-31CEE7A5E65E}" type="pres">
      <dgm:prSet presAssocID="{7EC160E4-E3CC-4D84-AD01-CE02AFB445A1}" presName="tx1" presStyleLbl="revTx" presStyleIdx="2" presStyleCnt="3"/>
      <dgm:spPr/>
    </dgm:pt>
    <dgm:pt modelId="{2FDE2022-16D0-4C0F-9C25-E8A4E53F3893}" type="pres">
      <dgm:prSet presAssocID="{7EC160E4-E3CC-4D84-AD01-CE02AFB445A1}" presName="vert1" presStyleCnt="0"/>
      <dgm:spPr/>
    </dgm:pt>
  </dgm:ptLst>
  <dgm:cxnLst>
    <dgm:cxn modelId="{9CCD5806-36A5-4D42-8787-525E75966D6E}" srcId="{62ADE2A5-D058-4768-8C0B-780B54305FC6}" destId="{C381FB1E-4C21-4415-BBF7-149D29862C69}" srcOrd="1" destOrd="0" parTransId="{FBAB5B44-A7B8-4872-9400-3C6E7B6BE446}" sibTransId="{65D8020E-ACD1-4A25-96FD-352AC8F5D537}"/>
    <dgm:cxn modelId="{55718017-958F-4CB7-BF2B-5894A35A4245}" srcId="{62ADE2A5-D058-4768-8C0B-780B54305FC6}" destId="{7EC160E4-E3CC-4D84-AD01-CE02AFB445A1}" srcOrd="2" destOrd="0" parTransId="{8179603A-4BB5-4D05-8817-5B74FF5B1A80}" sibTransId="{5E3F47E4-3C70-4101-A58E-636320691880}"/>
    <dgm:cxn modelId="{8B123522-78C5-432A-9508-F5858189720D}" type="presOf" srcId="{62ADE2A5-D058-4768-8C0B-780B54305FC6}" destId="{5D56A0A0-E4E8-4ECB-8DA6-F0D477A165FC}" srcOrd="0" destOrd="0" presId="urn:microsoft.com/office/officeart/2008/layout/LinedList"/>
    <dgm:cxn modelId="{9C6DF56B-A271-4AA1-9D83-A70CB9C2DD91}" type="presOf" srcId="{7EC160E4-E3CC-4D84-AD01-CE02AFB445A1}" destId="{509CDE25-1E72-4FF4-A037-31CEE7A5E65E}" srcOrd="0" destOrd="0" presId="urn:microsoft.com/office/officeart/2008/layout/LinedList"/>
    <dgm:cxn modelId="{3E8FCB80-3DA1-481D-8266-B2B04599B8FE}" type="presOf" srcId="{7D72D9D0-1504-400B-BDFC-E9A0543E4F63}" destId="{C94556BE-1F5E-41DF-89B5-4AA752F3D9E2}" srcOrd="0" destOrd="0" presId="urn:microsoft.com/office/officeart/2008/layout/LinedList"/>
    <dgm:cxn modelId="{FB79CCD8-1941-43D8-8A3C-0DEC845C0911}" type="presOf" srcId="{C381FB1E-4C21-4415-BBF7-149D29862C69}" destId="{96063075-B6D4-4412-B237-3577C6B96207}" srcOrd="0" destOrd="0" presId="urn:microsoft.com/office/officeart/2008/layout/LinedList"/>
    <dgm:cxn modelId="{9F9E3EDC-1754-44C8-8DAF-4B585F2F3E80}" srcId="{62ADE2A5-D058-4768-8C0B-780B54305FC6}" destId="{7D72D9D0-1504-400B-BDFC-E9A0543E4F63}" srcOrd="0" destOrd="0" parTransId="{D4E09A51-C4EA-48C4-93AA-3D351CEB0509}" sibTransId="{B258DF1C-C2AF-4F96-A9A1-08040B324C44}"/>
    <dgm:cxn modelId="{2E92860D-F8DF-4004-B8A5-5F86194EA8F7}" type="presParOf" srcId="{5D56A0A0-E4E8-4ECB-8DA6-F0D477A165FC}" destId="{F0F15865-E252-4A0A-92EB-4074BBFC3E3E}" srcOrd="0" destOrd="0" presId="urn:microsoft.com/office/officeart/2008/layout/LinedList"/>
    <dgm:cxn modelId="{2F919B8C-E95B-4579-AD4D-C8607863AB91}" type="presParOf" srcId="{5D56A0A0-E4E8-4ECB-8DA6-F0D477A165FC}" destId="{E86B1C6B-8E7F-4CFC-B458-C006A17980C9}" srcOrd="1" destOrd="0" presId="urn:microsoft.com/office/officeart/2008/layout/LinedList"/>
    <dgm:cxn modelId="{8477C942-29B2-47C2-B8BD-F585354602E8}" type="presParOf" srcId="{E86B1C6B-8E7F-4CFC-B458-C006A17980C9}" destId="{C94556BE-1F5E-41DF-89B5-4AA752F3D9E2}" srcOrd="0" destOrd="0" presId="urn:microsoft.com/office/officeart/2008/layout/LinedList"/>
    <dgm:cxn modelId="{7E615525-E896-4E3C-954C-035A03C1B172}" type="presParOf" srcId="{E86B1C6B-8E7F-4CFC-B458-C006A17980C9}" destId="{526B0526-10B4-4603-A760-671FAE427698}" srcOrd="1" destOrd="0" presId="urn:microsoft.com/office/officeart/2008/layout/LinedList"/>
    <dgm:cxn modelId="{3D7134BF-B55E-44B3-BE15-CC6863AAFE30}" type="presParOf" srcId="{5D56A0A0-E4E8-4ECB-8DA6-F0D477A165FC}" destId="{666EFAC8-C6F3-4416-B762-0338734B1357}" srcOrd="2" destOrd="0" presId="urn:microsoft.com/office/officeart/2008/layout/LinedList"/>
    <dgm:cxn modelId="{D92DE77B-35FD-412B-AF0D-F9AB272A1FCA}" type="presParOf" srcId="{5D56A0A0-E4E8-4ECB-8DA6-F0D477A165FC}" destId="{B9D79746-027D-410D-9A03-F2A43620177A}" srcOrd="3" destOrd="0" presId="urn:microsoft.com/office/officeart/2008/layout/LinedList"/>
    <dgm:cxn modelId="{B8DA0D01-3585-4DEC-8E23-04994476AB7C}" type="presParOf" srcId="{B9D79746-027D-410D-9A03-F2A43620177A}" destId="{96063075-B6D4-4412-B237-3577C6B96207}" srcOrd="0" destOrd="0" presId="urn:microsoft.com/office/officeart/2008/layout/LinedList"/>
    <dgm:cxn modelId="{1C3BC646-4933-48DC-BD32-6AC8BA441E0B}" type="presParOf" srcId="{B9D79746-027D-410D-9A03-F2A43620177A}" destId="{4679BB9F-D413-46CD-A7D5-0A8D138D9B23}" srcOrd="1" destOrd="0" presId="urn:microsoft.com/office/officeart/2008/layout/LinedList"/>
    <dgm:cxn modelId="{95A3C0B5-E3E7-4BF2-80A3-EABB4B337E60}" type="presParOf" srcId="{5D56A0A0-E4E8-4ECB-8DA6-F0D477A165FC}" destId="{74C8921B-B93F-4C9A-BDCE-16BA7AA36010}" srcOrd="4" destOrd="0" presId="urn:microsoft.com/office/officeart/2008/layout/LinedList"/>
    <dgm:cxn modelId="{8ABEB200-C432-4D87-8FC9-B4D2B6E91B59}" type="presParOf" srcId="{5D56A0A0-E4E8-4ECB-8DA6-F0D477A165FC}" destId="{90BAB0D3-030B-48C7-A307-C2C7F21134CA}" srcOrd="5" destOrd="0" presId="urn:microsoft.com/office/officeart/2008/layout/LinedList"/>
    <dgm:cxn modelId="{666C4542-BC6E-4EB3-A329-2DEF7A9BD9E7}" type="presParOf" srcId="{90BAB0D3-030B-48C7-A307-C2C7F21134CA}" destId="{509CDE25-1E72-4FF4-A037-31CEE7A5E65E}" srcOrd="0" destOrd="0" presId="urn:microsoft.com/office/officeart/2008/layout/LinedList"/>
    <dgm:cxn modelId="{A81050AE-BE22-4FB7-B2DB-E2AFA05AB546}" type="presParOf" srcId="{90BAB0D3-030B-48C7-A307-C2C7F21134CA}" destId="{2FDE2022-16D0-4C0F-9C25-E8A4E53F389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606DE-6BF9-46E7-B660-FB6894CB9F9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06043A4-FEF4-478E-A20C-8703F798FF24}">
      <dgm:prSet/>
      <dgm:spPr/>
      <dgm:t>
        <a:bodyPr/>
        <a:lstStyle/>
        <a:p>
          <a:pPr>
            <a:lnSpc>
              <a:spcPct val="100000"/>
            </a:lnSpc>
          </a:pPr>
          <a:r>
            <a:rPr lang="en-CA" dirty="0"/>
            <a:t>Reappraisal = negatively associated with burnout and psychopathology symptoms</a:t>
          </a:r>
          <a:endParaRPr lang="en-US" dirty="0"/>
        </a:p>
      </dgm:t>
    </dgm:pt>
    <dgm:pt modelId="{DC8AAA65-F353-4934-913F-3AABFC3F5E55}" type="parTrans" cxnId="{BDC101EB-6A1E-4F7B-800F-EEA55D65A9EC}">
      <dgm:prSet/>
      <dgm:spPr/>
      <dgm:t>
        <a:bodyPr/>
        <a:lstStyle/>
        <a:p>
          <a:endParaRPr lang="en-US"/>
        </a:p>
      </dgm:t>
    </dgm:pt>
    <dgm:pt modelId="{44404B80-E0D1-4276-83CB-801ECE3C5EA5}" type="sibTrans" cxnId="{BDC101EB-6A1E-4F7B-800F-EEA55D65A9EC}">
      <dgm:prSet/>
      <dgm:spPr/>
      <dgm:t>
        <a:bodyPr/>
        <a:lstStyle/>
        <a:p>
          <a:endParaRPr lang="en-US"/>
        </a:p>
      </dgm:t>
    </dgm:pt>
    <dgm:pt modelId="{8E4DFD8D-E9E8-4269-8E8E-67A206CB136B}">
      <dgm:prSet/>
      <dgm:spPr/>
      <dgm:t>
        <a:bodyPr/>
        <a:lstStyle/>
        <a:p>
          <a:pPr>
            <a:lnSpc>
              <a:spcPct val="100000"/>
            </a:lnSpc>
          </a:pPr>
          <a:r>
            <a:rPr lang="en-CA" dirty="0"/>
            <a:t>Rumination = positively associated with burnout and psychopathology symptoms </a:t>
          </a:r>
          <a:endParaRPr lang="en-US" dirty="0"/>
        </a:p>
      </dgm:t>
    </dgm:pt>
    <dgm:pt modelId="{2185D00C-60D8-49C5-9010-456881C12C96}" type="parTrans" cxnId="{B4A9DA32-D65B-4126-B6E7-D7461077FBA7}">
      <dgm:prSet/>
      <dgm:spPr/>
      <dgm:t>
        <a:bodyPr/>
        <a:lstStyle/>
        <a:p>
          <a:endParaRPr lang="en-US"/>
        </a:p>
      </dgm:t>
    </dgm:pt>
    <dgm:pt modelId="{6935DA65-4FF2-4213-A0E2-E14560B6D28A}" type="sibTrans" cxnId="{B4A9DA32-D65B-4126-B6E7-D7461077FBA7}">
      <dgm:prSet/>
      <dgm:spPr/>
      <dgm:t>
        <a:bodyPr/>
        <a:lstStyle/>
        <a:p>
          <a:endParaRPr lang="en-US"/>
        </a:p>
      </dgm:t>
    </dgm:pt>
    <dgm:pt modelId="{F8F13F8C-E711-4210-A8A8-9B3B96484B36}" type="pres">
      <dgm:prSet presAssocID="{BE9606DE-6BF9-46E7-B660-FB6894CB9F95}" presName="vert0" presStyleCnt="0">
        <dgm:presLayoutVars>
          <dgm:dir/>
          <dgm:animOne val="branch"/>
          <dgm:animLvl val="lvl"/>
        </dgm:presLayoutVars>
      </dgm:prSet>
      <dgm:spPr/>
    </dgm:pt>
    <dgm:pt modelId="{6FA09ED9-D213-48D6-B5E0-46E7928AEDD2}" type="pres">
      <dgm:prSet presAssocID="{806043A4-FEF4-478E-A20C-8703F798FF24}" presName="thickLine" presStyleLbl="alignNode1" presStyleIdx="0" presStyleCnt="2"/>
      <dgm:spPr/>
    </dgm:pt>
    <dgm:pt modelId="{7F3BA308-111C-4454-BBB6-9072A2A8C2BC}" type="pres">
      <dgm:prSet presAssocID="{806043A4-FEF4-478E-A20C-8703F798FF24}" presName="horz1" presStyleCnt="0"/>
      <dgm:spPr/>
    </dgm:pt>
    <dgm:pt modelId="{5EC2D211-B823-4A84-A07F-F468CC27478F}" type="pres">
      <dgm:prSet presAssocID="{806043A4-FEF4-478E-A20C-8703F798FF24}" presName="tx1" presStyleLbl="revTx" presStyleIdx="0" presStyleCnt="2"/>
      <dgm:spPr/>
    </dgm:pt>
    <dgm:pt modelId="{0F3A9DBB-64D6-4D84-A8D5-796209CC5E24}" type="pres">
      <dgm:prSet presAssocID="{806043A4-FEF4-478E-A20C-8703F798FF24}" presName="vert1" presStyleCnt="0"/>
      <dgm:spPr/>
    </dgm:pt>
    <dgm:pt modelId="{78FD8C24-D97E-4884-9DB4-FE59A2D11245}" type="pres">
      <dgm:prSet presAssocID="{8E4DFD8D-E9E8-4269-8E8E-67A206CB136B}" presName="thickLine" presStyleLbl="alignNode1" presStyleIdx="1" presStyleCnt="2"/>
      <dgm:spPr/>
    </dgm:pt>
    <dgm:pt modelId="{C63FBE32-6235-401E-882D-34FFC015F43D}" type="pres">
      <dgm:prSet presAssocID="{8E4DFD8D-E9E8-4269-8E8E-67A206CB136B}" presName="horz1" presStyleCnt="0"/>
      <dgm:spPr/>
    </dgm:pt>
    <dgm:pt modelId="{1A57B636-09D9-48C5-A8B9-DA8E79B5070E}" type="pres">
      <dgm:prSet presAssocID="{8E4DFD8D-E9E8-4269-8E8E-67A206CB136B}" presName="tx1" presStyleLbl="revTx" presStyleIdx="1" presStyleCnt="2"/>
      <dgm:spPr/>
    </dgm:pt>
    <dgm:pt modelId="{6C00EF05-E803-411E-AD0B-321320782A44}" type="pres">
      <dgm:prSet presAssocID="{8E4DFD8D-E9E8-4269-8E8E-67A206CB136B}" presName="vert1" presStyleCnt="0"/>
      <dgm:spPr/>
    </dgm:pt>
  </dgm:ptLst>
  <dgm:cxnLst>
    <dgm:cxn modelId="{B4A9DA32-D65B-4126-B6E7-D7461077FBA7}" srcId="{BE9606DE-6BF9-46E7-B660-FB6894CB9F95}" destId="{8E4DFD8D-E9E8-4269-8E8E-67A206CB136B}" srcOrd="1" destOrd="0" parTransId="{2185D00C-60D8-49C5-9010-456881C12C96}" sibTransId="{6935DA65-4FF2-4213-A0E2-E14560B6D28A}"/>
    <dgm:cxn modelId="{5D689640-BFF4-4133-B4A6-F00CC674C0E3}" type="presOf" srcId="{BE9606DE-6BF9-46E7-B660-FB6894CB9F95}" destId="{F8F13F8C-E711-4210-A8A8-9B3B96484B36}" srcOrd="0" destOrd="0" presId="urn:microsoft.com/office/officeart/2008/layout/LinedList"/>
    <dgm:cxn modelId="{695596B7-723A-4B4A-B70C-BAE44AE50B0F}" type="presOf" srcId="{806043A4-FEF4-478E-A20C-8703F798FF24}" destId="{5EC2D211-B823-4A84-A07F-F468CC27478F}" srcOrd="0" destOrd="0" presId="urn:microsoft.com/office/officeart/2008/layout/LinedList"/>
    <dgm:cxn modelId="{5A1B6EBD-3985-405D-AE11-5997E4FD2DC8}" type="presOf" srcId="{8E4DFD8D-E9E8-4269-8E8E-67A206CB136B}" destId="{1A57B636-09D9-48C5-A8B9-DA8E79B5070E}" srcOrd="0" destOrd="0" presId="urn:microsoft.com/office/officeart/2008/layout/LinedList"/>
    <dgm:cxn modelId="{BDC101EB-6A1E-4F7B-800F-EEA55D65A9EC}" srcId="{BE9606DE-6BF9-46E7-B660-FB6894CB9F95}" destId="{806043A4-FEF4-478E-A20C-8703F798FF24}" srcOrd="0" destOrd="0" parTransId="{DC8AAA65-F353-4934-913F-3AABFC3F5E55}" sibTransId="{44404B80-E0D1-4276-83CB-801ECE3C5EA5}"/>
    <dgm:cxn modelId="{D8AE2BD1-381C-4C00-A6A2-A16D13F0C54C}" type="presParOf" srcId="{F8F13F8C-E711-4210-A8A8-9B3B96484B36}" destId="{6FA09ED9-D213-48D6-B5E0-46E7928AEDD2}" srcOrd="0" destOrd="0" presId="urn:microsoft.com/office/officeart/2008/layout/LinedList"/>
    <dgm:cxn modelId="{70BF8196-5A5F-4A06-9A81-E94D58998C27}" type="presParOf" srcId="{F8F13F8C-E711-4210-A8A8-9B3B96484B36}" destId="{7F3BA308-111C-4454-BBB6-9072A2A8C2BC}" srcOrd="1" destOrd="0" presId="urn:microsoft.com/office/officeart/2008/layout/LinedList"/>
    <dgm:cxn modelId="{73863663-9EEF-43D7-9A7A-831285367F83}" type="presParOf" srcId="{7F3BA308-111C-4454-BBB6-9072A2A8C2BC}" destId="{5EC2D211-B823-4A84-A07F-F468CC27478F}" srcOrd="0" destOrd="0" presId="urn:microsoft.com/office/officeart/2008/layout/LinedList"/>
    <dgm:cxn modelId="{6ACF7054-784F-421F-8747-B3DEC1DC5EC7}" type="presParOf" srcId="{7F3BA308-111C-4454-BBB6-9072A2A8C2BC}" destId="{0F3A9DBB-64D6-4D84-A8D5-796209CC5E24}" srcOrd="1" destOrd="0" presId="urn:microsoft.com/office/officeart/2008/layout/LinedList"/>
    <dgm:cxn modelId="{629520DE-EABA-4D9A-BF49-B8D969541900}" type="presParOf" srcId="{F8F13F8C-E711-4210-A8A8-9B3B96484B36}" destId="{78FD8C24-D97E-4884-9DB4-FE59A2D11245}" srcOrd="2" destOrd="0" presId="urn:microsoft.com/office/officeart/2008/layout/LinedList"/>
    <dgm:cxn modelId="{374D2E60-BCF8-48C2-BF10-33C74E175B02}" type="presParOf" srcId="{F8F13F8C-E711-4210-A8A8-9B3B96484B36}" destId="{C63FBE32-6235-401E-882D-34FFC015F43D}" srcOrd="3" destOrd="0" presId="urn:microsoft.com/office/officeart/2008/layout/LinedList"/>
    <dgm:cxn modelId="{2295D62E-6A1C-4809-884F-6F985FC143EE}" type="presParOf" srcId="{C63FBE32-6235-401E-882D-34FFC015F43D}" destId="{1A57B636-09D9-48C5-A8B9-DA8E79B5070E}" srcOrd="0" destOrd="0" presId="urn:microsoft.com/office/officeart/2008/layout/LinedList"/>
    <dgm:cxn modelId="{FE32BFE6-C2F1-4152-B25D-C00E5CFBEF51}" type="presParOf" srcId="{C63FBE32-6235-401E-882D-34FFC015F43D}" destId="{6C00EF05-E803-411E-AD0B-321320782A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0E5765-4059-4899-8C94-9AAB1EF0097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201D545-5E98-42B6-8552-9793642CFC73}">
      <dgm:prSet/>
      <dgm:spPr/>
      <dgm:t>
        <a:bodyPr/>
        <a:lstStyle/>
        <a:p>
          <a:r>
            <a:rPr lang="en-US" i="1" dirty="0"/>
            <a:t>N</a:t>
          </a:r>
          <a:r>
            <a:rPr lang="en-US" dirty="0"/>
            <a:t> = 30</a:t>
          </a:r>
        </a:p>
      </dgm:t>
    </dgm:pt>
    <dgm:pt modelId="{58ABCCE5-C986-45D1-B518-85EF4808F26A}" type="parTrans" cxnId="{A805B631-9BB4-4B8A-A68F-00ADC1C21C21}">
      <dgm:prSet/>
      <dgm:spPr/>
      <dgm:t>
        <a:bodyPr/>
        <a:lstStyle/>
        <a:p>
          <a:endParaRPr lang="en-US"/>
        </a:p>
      </dgm:t>
    </dgm:pt>
    <dgm:pt modelId="{35C94DF4-EAF7-4EAD-A14B-8F58D902B774}" type="sibTrans" cxnId="{A805B631-9BB4-4B8A-A68F-00ADC1C21C21}">
      <dgm:prSet/>
      <dgm:spPr/>
      <dgm:t>
        <a:bodyPr/>
        <a:lstStyle/>
        <a:p>
          <a:endParaRPr lang="en-US"/>
        </a:p>
      </dgm:t>
    </dgm:pt>
    <dgm:pt modelId="{BA9AF1F5-2550-42EF-8BE5-B0EE98B9F5D1}">
      <dgm:prSet/>
      <dgm:spPr/>
      <dgm:t>
        <a:bodyPr/>
        <a:lstStyle/>
        <a:p>
          <a:r>
            <a:rPr lang="en-US"/>
            <a:t>Recruitment method</a:t>
          </a:r>
        </a:p>
      </dgm:t>
    </dgm:pt>
    <dgm:pt modelId="{D71FD8B6-0F64-4479-B816-4BB38A978372}" type="parTrans" cxnId="{4095D257-1E0E-47C4-880D-713D30495143}">
      <dgm:prSet/>
      <dgm:spPr/>
      <dgm:t>
        <a:bodyPr/>
        <a:lstStyle/>
        <a:p>
          <a:endParaRPr lang="en-US"/>
        </a:p>
      </dgm:t>
    </dgm:pt>
    <dgm:pt modelId="{8CC69ED8-6096-4158-8295-1DA83098C96D}" type="sibTrans" cxnId="{4095D257-1E0E-47C4-880D-713D30495143}">
      <dgm:prSet/>
      <dgm:spPr/>
      <dgm:t>
        <a:bodyPr/>
        <a:lstStyle/>
        <a:p>
          <a:endParaRPr lang="en-US"/>
        </a:p>
      </dgm:t>
    </dgm:pt>
    <dgm:pt modelId="{7DF62C40-591C-4699-BAAA-88AA7DEDF9E8}">
      <dgm:prSet/>
      <dgm:spPr/>
      <dgm:t>
        <a:bodyPr/>
        <a:lstStyle/>
        <a:p>
          <a:r>
            <a:rPr lang="en-US"/>
            <a:t>Prolific </a:t>
          </a:r>
        </a:p>
      </dgm:t>
    </dgm:pt>
    <dgm:pt modelId="{0F3D5E8F-E531-474F-8536-080FC6CC68FE}" type="parTrans" cxnId="{761C9250-F876-482E-983E-C953EA38251B}">
      <dgm:prSet/>
      <dgm:spPr/>
      <dgm:t>
        <a:bodyPr/>
        <a:lstStyle/>
        <a:p>
          <a:endParaRPr lang="en-US"/>
        </a:p>
      </dgm:t>
    </dgm:pt>
    <dgm:pt modelId="{684FF6F9-8FDC-42E3-986A-D8BC1B786B90}" type="sibTrans" cxnId="{761C9250-F876-482E-983E-C953EA38251B}">
      <dgm:prSet/>
      <dgm:spPr/>
      <dgm:t>
        <a:bodyPr/>
        <a:lstStyle/>
        <a:p>
          <a:endParaRPr lang="en-US"/>
        </a:p>
      </dgm:t>
    </dgm:pt>
    <dgm:pt modelId="{BC5D3ABA-0D73-4A95-AE0A-0F4E934709F9}">
      <dgm:prSet/>
      <dgm:spPr/>
      <dgm:t>
        <a:bodyPr/>
        <a:lstStyle/>
        <a:p>
          <a:r>
            <a:rPr lang="en-US" dirty="0"/>
            <a:t>General population (not content moderators)</a:t>
          </a:r>
        </a:p>
      </dgm:t>
    </dgm:pt>
    <dgm:pt modelId="{91339610-F703-4BC4-93B6-C61857650675}" type="parTrans" cxnId="{24D0BE02-F335-4A45-B1A3-770F8EF3D78E}">
      <dgm:prSet/>
      <dgm:spPr/>
      <dgm:t>
        <a:bodyPr/>
        <a:lstStyle/>
        <a:p>
          <a:endParaRPr lang="en-CA"/>
        </a:p>
      </dgm:t>
    </dgm:pt>
    <dgm:pt modelId="{F142E3A6-92C8-41EA-9D4F-131712DAFA3F}" type="sibTrans" cxnId="{24D0BE02-F335-4A45-B1A3-770F8EF3D78E}">
      <dgm:prSet/>
      <dgm:spPr/>
      <dgm:t>
        <a:bodyPr/>
        <a:lstStyle/>
        <a:p>
          <a:endParaRPr lang="en-CA"/>
        </a:p>
      </dgm:t>
    </dgm:pt>
    <dgm:pt modelId="{2454287A-34AE-49B3-9F36-89FBD32FA7BA}" type="pres">
      <dgm:prSet presAssocID="{240E5765-4059-4899-8C94-9AAB1EF00974}" presName="Name0" presStyleCnt="0">
        <dgm:presLayoutVars>
          <dgm:dir/>
          <dgm:animLvl val="lvl"/>
          <dgm:resizeHandles val="exact"/>
        </dgm:presLayoutVars>
      </dgm:prSet>
      <dgm:spPr/>
    </dgm:pt>
    <dgm:pt modelId="{CFB94DE0-F29F-4607-9579-EC435596D9D6}" type="pres">
      <dgm:prSet presAssocID="{A201D545-5E98-42B6-8552-9793642CFC73}" presName="composite" presStyleCnt="0"/>
      <dgm:spPr/>
    </dgm:pt>
    <dgm:pt modelId="{79F0F82C-C127-45E0-84C8-1E013F3B806A}" type="pres">
      <dgm:prSet presAssocID="{A201D545-5E98-42B6-8552-9793642CFC73}" presName="parTx" presStyleLbl="alignNode1" presStyleIdx="0" presStyleCnt="2">
        <dgm:presLayoutVars>
          <dgm:chMax val="0"/>
          <dgm:chPref val="0"/>
          <dgm:bulletEnabled val="1"/>
        </dgm:presLayoutVars>
      </dgm:prSet>
      <dgm:spPr/>
    </dgm:pt>
    <dgm:pt modelId="{95AAD05A-33C6-4F4B-BC6F-8FF7AF5797D5}" type="pres">
      <dgm:prSet presAssocID="{A201D545-5E98-42B6-8552-9793642CFC73}" presName="desTx" presStyleLbl="alignAccFollowNode1" presStyleIdx="0" presStyleCnt="2">
        <dgm:presLayoutVars>
          <dgm:bulletEnabled val="1"/>
        </dgm:presLayoutVars>
      </dgm:prSet>
      <dgm:spPr/>
    </dgm:pt>
    <dgm:pt modelId="{E774F637-E407-4B35-8AE9-409841B048D1}" type="pres">
      <dgm:prSet presAssocID="{35C94DF4-EAF7-4EAD-A14B-8F58D902B774}" presName="space" presStyleCnt="0"/>
      <dgm:spPr/>
    </dgm:pt>
    <dgm:pt modelId="{56091F3B-F391-4B93-A421-F0CED788E026}" type="pres">
      <dgm:prSet presAssocID="{BA9AF1F5-2550-42EF-8BE5-B0EE98B9F5D1}" presName="composite" presStyleCnt="0"/>
      <dgm:spPr/>
    </dgm:pt>
    <dgm:pt modelId="{F5F395AD-F4D8-40C8-9A60-2A2DFEB810F8}" type="pres">
      <dgm:prSet presAssocID="{BA9AF1F5-2550-42EF-8BE5-B0EE98B9F5D1}" presName="parTx" presStyleLbl="alignNode1" presStyleIdx="1" presStyleCnt="2">
        <dgm:presLayoutVars>
          <dgm:chMax val="0"/>
          <dgm:chPref val="0"/>
          <dgm:bulletEnabled val="1"/>
        </dgm:presLayoutVars>
      </dgm:prSet>
      <dgm:spPr/>
    </dgm:pt>
    <dgm:pt modelId="{0C3FC00D-977D-4550-8771-681527BDE9F8}" type="pres">
      <dgm:prSet presAssocID="{BA9AF1F5-2550-42EF-8BE5-B0EE98B9F5D1}" presName="desTx" presStyleLbl="alignAccFollowNode1" presStyleIdx="1" presStyleCnt="2">
        <dgm:presLayoutVars>
          <dgm:bulletEnabled val="1"/>
        </dgm:presLayoutVars>
      </dgm:prSet>
      <dgm:spPr/>
    </dgm:pt>
  </dgm:ptLst>
  <dgm:cxnLst>
    <dgm:cxn modelId="{24D0BE02-F335-4A45-B1A3-770F8EF3D78E}" srcId="{A201D545-5E98-42B6-8552-9793642CFC73}" destId="{BC5D3ABA-0D73-4A95-AE0A-0F4E934709F9}" srcOrd="0" destOrd="0" parTransId="{91339610-F703-4BC4-93B6-C61857650675}" sibTransId="{F142E3A6-92C8-41EA-9D4F-131712DAFA3F}"/>
    <dgm:cxn modelId="{A805B631-9BB4-4B8A-A68F-00ADC1C21C21}" srcId="{240E5765-4059-4899-8C94-9AAB1EF00974}" destId="{A201D545-5E98-42B6-8552-9793642CFC73}" srcOrd="0" destOrd="0" parTransId="{58ABCCE5-C986-45D1-B518-85EF4808F26A}" sibTransId="{35C94DF4-EAF7-4EAD-A14B-8F58D902B774}"/>
    <dgm:cxn modelId="{8236524B-45FD-44FB-99B4-3ECEFFA1D052}" type="presOf" srcId="{BC5D3ABA-0D73-4A95-AE0A-0F4E934709F9}" destId="{95AAD05A-33C6-4F4B-BC6F-8FF7AF5797D5}" srcOrd="0" destOrd="0" presId="urn:microsoft.com/office/officeart/2005/8/layout/hList1"/>
    <dgm:cxn modelId="{761C9250-F876-482E-983E-C953EA38251B}" srcId="{BA9AF1F5-2550-42EF-8BE5-B0EE98B9F5D1}" destId="{7DF62C40-591C-4699-BAAA-88AA7DEDF9E8}" srcOrd="0" destOrd="0" parTransId="{0F3D5E8F-E531-474F-8536-080FC6CC68FE}" sibTransId="{684FF6F9-8FDC-42E3-986A-D8BC1B786B90}"/>
    <dgm:cxn modelId="{4095D257-1E0E-47C4-880D-713D30495143}" srcId="{240E5765-4059-4899-8C94-9AAB1EF00974}" destId="{BA9AF1F5-2550-42EF-8BE5-B0EE98B9F5D1}" srcOrd="1" destOrd="0" parTransId="{D71FD8B6-0F64-4479-B816-4BB38A978372}" sibTransId="{8CC69ED8-6096-4158-8295-1DA83098C96D}"/>
    <dgm:cxn modelId="{838B387B-B7B6-45DB-8DC5-C0DBFB29B002}" type="presOf" srcId="{7DF62C40-591C-4699-BAAA-88AA7DEDF9E8}" destId="{0C3FC00D-977D-4550-8771-681527BDE9F8}" srcOrd="0" destOrd="0" presId="urn:microsoft.com/office/officeart/2005/8/layout/hList1"/>
    <dgm:cxn modelId="{DA762A7D-12C9-430A-A830-8A6B0D08D22B}" type="presOf" srcId="{BA9AF1F5-2550-42EF-8BE5-B0EE98B9F5D1}" destId="{F5F395AD-F4D8-40C8-9A60-2A2DFEB810F8}" srcOrd="0" destOrd="0" presId="urn:microsoft.com/office/officeart/2005/8/layout/hList1"/>
    <dgm:cxn modelId="{A33255B2-B54E-4109-AF0F-A8DD82CEA678}" type="presOf" srcId="{A201D545-5E98-42B6-8552-9793642CFC73}" destId="{79F0F82C-C127-45E0-84C8-1E013F3B806A}" srcOrd="0" destOrd="0" presId="urn:microsoft.com/office/officeart/2005/8/layout/hList1"/>
    <dgm:cxn modelId="{295553C6-4FAE-4630-87AC-E17845FDD1FA}" type="presOf" srcId="{240E5765-4059-4899-8C94-9AAB1EF00974}" destId="{2454287A-34AE-49B3-9F36-89FBD32FA7BA}" srcOrd="0" destOrd="0" presId="urn:microsoft.com/office/officeart/2005/8/layout/hList1"/>
    <dgm:cxn modelId="{01C367D3-7877-4A43-89A1-FA2777DCCDEC}" type="presParOf" srcId="{2454287A-34AE-49B3-9F36-89FBD32FA7BA}" destId="{CFB94DE0-F29F-4607-9579-EC435596D9D6}" srcOrd="0" destOrd="0" presId="urn:microsoft.com/office/officeart/2005/8/layout/hList1"/>
    <dgm:cxn modelId="{195C63D9-8D0C-46E6-B29C-995143098C56}" type="presParOf" srcId="{CFB94DE0-F29F-4607-9579-EC435596D9D6}" destId="{79F0F82C-C127-45E0-84C8-1E013F3B806A}" srcOrd="0" destOrd="0" presId="urn:microsoft.com/office/officeart/2005/8/layout/hList1"/>
    <dgm:cxn modelId="{BD1C9D9B-E9D8-4F24-B2A1-FC7D18A394F8}" type="presParOf" srcId="{CFB94DE0-F29F-4607-9579-EC435596D9D6}" destId="{95AAD05A-33C6-4F4B-BC6F-8FF7AF5797D5}" srcOrd="1" destOrd="0" presId="urn:microsoft.com/office/officeart/2005/8/layout/hList1"/>
    <dgm:cxn modelId="{112C5C5C-D1DA-4A46-BF88-A941D83AF0C4}" type="presParOf" srcId="{2454287A-34AE-49B3-9F36-89FBD32FA7BA}" destId="{E774F637-E407-4B35-8AE9-409841B048D1}" srcOrd="1" destOrd="0" presId="urn:microsoft.com/office/officeart/2005/8/layout/hList1"/>
    <dgm:cxn modelId="{7A5576FD-7CCF-411C-A13A-2547A9EB5CD9}" type="presParOf" srcId="{2454287A-34AE-49B3-9F36-89FBD32FA7BA}" destId="{56091F3B-F391-4B93-A421-F0CED788E026}" srcOrd="2" destOrd="0" presId="urn:microsoft.com/office/officeart/2005/8/layout/hList1"/>
    <dgm:cxn modelId="{04ECE27B-34B7-4E06-B090-E806CECB6239}" type="presParOf" srcId="{56091F3B-F391-4B93-A421-F0CED788E026}" destId="{F5F395AD-F4D8-40C8-9A60-2A2DFEB810F8}" srcOrd="0" destOrd="0" presId="urn:microsoft.com/office/officeart/2005/8/layout/hList1"/>
    <dgm:cxn modelId="{A685C59C-0D60-4E0C-9A70-BD542A616588}" type="presParOf" srcId="{56091F3B-F391-4B93-A421-F0CED788E026}" destId="{0C3FC00D-977D-4550-8771-681527BDE9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7ECE0D-56CD-490A-B287-584BBA1F3E7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8930DBD-85D2-41EA-B078-F28F2D057031}">
      <dgm:prSet/>
      <dgm:spPr/>
      <dgm:t>
        <a:bodyPr/>
        <a:lstStyle/>
        <a:p>
          <a:r>
            <a:rPr lang="en-US" b="1" dirty="0"/>
            <a:t>PTSD</a:t>
          </a:r>
          <a:endParaRPr lang="en-US" dirty="0"/>
        </a:p>
      </dgm:t>
    </dgm:pt>
    <dgm:pt modelId="{73CF7930-9EFF-4DDB-BE04-56036A33E401}" type="parTrans" cxnId="{22D4E94E-1CA4-4F51-BD36-1259DE823910}">
      <dgm:prSet/>
      <dgm:spPr/>
      <dgm:t>
        <a:bodyPr/>
        <a:lstStyle/>
        <a:p>
          <a:endParaRPr lang="en-US"/>
        </a:p>
      </dgm:t>
    </dgm:pt>
    <dgm:pt modelId="{4D78C115-81A9-4C93-9AFB-16E3FF7EAF75}" type="sibTrans" cxnId="{22D4E94E-1CA4-4F51-BD36-1259DE823910}">
      <dgm:prSet/>
      <dgm:spPr/>
      <dgm:t>
        <a:bodyPr/>
        <a:lstStyle/>
        <a:p>
          <a:endParaRPr lang="en-US"/>
        </a:p>
      </dgm:t>
    </dgm:pt>
    <dgm:pt modelId="{D1F1DB90-56AA-4EC4-B108-BA9858C7E97B}">
      <dgm:prSet/>
      <dgm:spPr/>
      <dgm:t>
        <a:bodyPr/>
        <a:lstStyle/>
        <a:p>
          <a:r>
            <a:rPr lang="en-CA" dirty="0"/>
            <a:t>Posttraumatic Stress Disorder Checklist for DSM-5 (PCL-5; Blevins et al., 2015)</a:t>
          </a:r>
          <a:endParaRPr lang="en-US" dirty="0"/>
        </a:p>
      </dgm:t>
    </dgm:pt>
    <dgm:pt modelId="{4E2824B8-1B36-4DF1-AE90-2A97218C77F8}" type="parTrans" cxnId="{90847440-34B2-40E2-B621-2A1AD6D90C77}">
      <dgm:prSet/>
      <dgm:spPr/>
      <dgm:t>
        <a:bodyPr/>
        <a:lstStyle/>
        <a:p>
          <a:endParaRPr lang="en-US"/>
        </a:p>
      </dgm:t>
    </dgm:pt>
    <dgm:pt modelId="{A5B98314-A78C-4571-9D65-790BC911F00D}" type="sibTrans" cxnId="{90847440-34B2-40E2-B621-2A1AD6D90C77}">
      <dgm:prSet/>
      <dgm:spPr/>
      <dgm:t>
        <a:bodyPr/>
        <a:lstStyle/>
        <a:p>
          <a:endParaRPr lang="en-US"/>
        </a:p>
      </dgm:t>
    </dgm:pt>
    <dgm:pt modelId="{DC2405D0-371E-47CF-B4DF-5F9CEE5E899F}">
      <dgm:prSet/>
      <dgm:spPr/>
      <dgm:t>
        <a:bodyPr/>
        <a:lstStyle/>
        <a:p>
          <a:r>
            <a:rPr lang="en-US" b="1"/>
            <a:t>Anxiety, stress &amp; depression </a:t>
          </a:r>
          <a:endParaRPr lang="en-US"/>
        </a:p>
      </dgm:t>
    </dgm:pt>
    <dgm:pt modelId="{7E3D144B-CC58-48BF-8BDE-AC69CB55A763}" type="parTrans" cxnId="{46953805-2CFE-4D4E-97F6-BBB3A9009626}">
      <dgm:prSet/>
      <dgm:spPr/>
      <dgm:t>
        <a:bodyPr/>
        <a:lstStyle/>
        <a:p>
          <a:endParaRPr lang="en-US"/>
        </a:p>
      </dgm:t>
    </dgm:pt>
    <dgm:pt modelId="{B96D4851-C011-4C3A-BAA6-A0F8D2E534D2}" type="sibTrans" cxnId="{46953805-2CFE-4D4E-97F6-BBB3A9009626}">
      <dgm:prSet/>
      <dgm:spPr/>
      <dgm:t>
        <a:bodyPr/>
        <a:lstStyle/>
        <a:p>
          <a:endParaRPr lang="en-US"/>
        </a:p>
      </dgm:t>
    </dgm:pt>
    <dgm:pt modelId="{8D68F4A5-FCA9-4035-96FC-BEA7D53036CB}">
      <dgm:prSet/>
      <dgm:spPr/>
      <dgm:t>
        <a:bodyPr/>
        <a:lstStyle/>
        <a:p>
          <a:r>
            <a:rPr lang="en-US" dirty="0"/>
            <a:t>Depression Anxiety and Stress Scale-21 (DASS-21; Lovibond &amp; Lovibond, 1995)</a:t>
          </a:r>
        </a:p>
      </dgm:t>
    </dgm:pt>
    <dgm:pt modelId="{5A8FCAA6-8B9F-4240-BBEA-0398336807F3}" type="parTrans" cxnId="{51F3FFC6-91B4-4C57-8DD9-ACF03D003516}">
      <dgm:prSet/>
      <dgm:spPr/>
      <dgm:t>
        <a:bodyPr/>
        <a:lstStyle/>
        <a:p>
          <a:endParaRPr lang="en-US"/>
        </a:p>
      </dgm:t>
    </dgm:pt>
    <dgm:pt modelId="{A89E5CE9-4748-4E13-9CC4-FD6CD96BA1A3}" type="sibTrans" cxnId="{51F3FFC6-91B4-4C57-8DD9-ACF03D003516}">
      <dgm:prSet/>
      <dgm:spPr/>
      <dgm:t>
        <a:bodyPr/>
        <a:lstStyle/>
        <a:p>
          <a:endParaRPr lang="en-US"/>
        </a:p>
      </dgm:t>
    </dgm:pt>
    <dgm:pt modelId="{7EAE12B8-CAA4-45FD-A52D-92CBA71F4971}">
      <dgm:prSet/>
      <dgm:spPr/>
      <dgm:t>
        <a:bodyPr/>
        <a:lstStyle/>
        <a:p>
          <a:r>
            <a:rPr lang="en-US" b="1"/>
            <a:t>Burnout</a:t>
          </a:r>
          <a:endParaRPr lang="en-US"/>
        </a:p>
      </dgm:t>
    </dgm:pt>
    <dgm:pt modelId="{C20E0BA3-93CB-465A-8BE9-FE9B89E7A11B}" type="parTrans" cxnId="{5D2BC092-E55F-4D47-8E1F-58989549DA17}">
      <dgm:prSet/>
      <dgm:spPr/>
      <dgm:t>
        <a:bodyPr/>
        <a:lstStyle/>
        <a:p>
          <a:endParaRPr lang="en-US"/>
        </a:p>
      </dgm:t>
    </dgm:pt>
    <dgm:pt modelId="{9910F6D9-B899-47F3-B598-C248DD0D729E}" type="sibTrans" cxnId="{5D2BC092-E55F-4D47-8E1F-58989549DA17}">
      <dgm:prSet/>
      <dgm:spPr/>
      <dgm:t>
        <a:bodyPr/>
        <a:lstStyle/>
        <a:p>
          <a:endParaRPr lang="en-US"/>
        </a:p>
      </dgm:t>
    </dgm:pt>
    <dgm:pt modelId="{3F530F09-6443-4A00-AA4F-06D47D01C24F}">
      <dgm:prSet/>
      <dgm:spPr/>
      <dgm:t>
        <a:bodyPr/>
        <a:lstStyle/>
        <a:p>
          <a:r>
            <a:rPr lang="en-US" dirty="0"/>
            <a:t>The Oldenburg Burnout Inventory (OLBI) (Demerouti et al., 2010)</a:t>
          </a:r>
        </a:p>
      </dgm:t>
    </dgm:pt>
    <dgm:pt modelId="{C10487AF-794A-47BF-BE7D-6813D394B62B}" type="parTrans" cxnId="{66D1D153-0E6A-4640-9C43-9E197895D352}">
      <dgm:prSet/>
      <dgm:spPr/>
      <dgm:t>
        <a:bodyPr/>
        <a:lstStyle/>
        <a:p>
          <a:endParaRPr lang="en-US"/>
        </a:p>
      </dgm:t>
    </dgm:pt>
    <dgm:pt modelId="{8AE27DC3-9772-4E51-909D-1EAC58FCB1D4}" type="sibTrans" cxnId="{66D1D153-0E6A-4640-9C43-9E197895D352}">
      <dgm:prSet/>
      <dgm:spPr/>
      <dgm:t>
        <a:bodyPr/>
        <a:lstStyle/>
        <a:p>
          <a:endParaRPr lang="en-US"/>
        </a:p>
      </dgm:t>
    </dgm:pt>
    <dgm:pt modelId="{D630E279-0FC4-4907-A508-4818F8C5EA18}">
      <dgm:prSet/>
      <dgm:spPr/>
      <dgm:t>
        <a:bodyPr/>
        <a:lstStyle/>
        <a:p>
          <a:r>
            <a:rPr lang="en-US" b="1"/>
            <a:t>Emotion Regulation </a:t>
          </a:r>
        </a:p>
      </dgm:t>
    </dgm:pt>
    <dgm:pt modelId="{1E0DE007-25C9-44B5-8F8A-DF55D44FFF26}" type="parTrans" cxnId="{1E691E7F-9996-4333-AF05-1FC9489E7AF9}">
      <dgm:prSet/>
      <dgm:spPr/>
      <dgm:t>
        <a:bodyPr/>
        <a:lstStyle/>
        <a:p>
          <a:endParaRPr lang="en-CA"/>
        </a:p>
      </dgm:t>
    </dgm:pt>
    <dgm:pt modelId="{0EA96057-0C2E-4345-9799-F43AC8F62555}" type="sibTrans" cxnId="{1E691E7F-9996-4333-AF05-1FC9489E7AF9}">
      <dgm:prSet/>
      <dgm:spPr/>
      <dgm:t>
        <a:bodyPr/>
        <a:lstStyle/>
        <a:p>
          <a:endParaRPr lang="en-CA"/>
        </a:p>
      </dgm:t>
    </dgm:pt>
    <dgm:pt modelId="{C28BAF0F-19EB-4EA9-A2F7-8D5D136869D3}">
      <dgm:prSet/>
      <dgm:spPr/>
      <dgm:t>
        <a:bodyPr/>
        <a:lstStyle/>
        <a:p>
          <a:r>
            <a:rPr lang="en-US" dirty="0"/>
            <a:t>Cognitive Emotion Regulation Questionnaire </a:t>
          </a:r>
          <a:r>
            <a:rPr lang="en-CA" dirty="0"/>
            <a:t>(</a:t>
          </a:r>
          <a:r>
            <a:rPr lang="en-CA" dirty="0" err="1"/>
            <a:t>Garnefski</a:t>
          </a:r>
          <a:r>
            <a:rPr lang="en-CA" dirty="0"/>
            <a:t>, </a:t>
          </a:r>
          <a:r>
            <a:rPr lang="en-CA" dirty="0" err="1"/>
            <a:t>Kraaij</a:t>
          </a:r>
          <a:r>
            <a:rPr lang="en-CA" dirty="0"/>
            <a:t> &amp; </a:t>
          </a:r>
          <a:r>
            <a:rPr lang="en-CA" dirty="0" err="1"/>
            <a:t>Spinhoven</a:t>
          </a:r>
          <a:r>
            <a:rPr lang="en-CA" dirty="0"/>
            <a:t> 2001)</a:t>
          </a:r>
          <a:endParaRPr lang="en-US" dirty="0"/>
        </a:p>
      </dgm:t>
    </dgm:pt>
    <dgm:pt modelId="{0F6B2EB5-3043-4948-A143-3264046C3347}" type="parTrans" cxnId="{666620C8-A28F-414C-9C14-A5870448E51A}">
      <dgm:prSet/>
      <dgm:spPr/>
      <dgm:t>
        <a:bodyPr/>
        <a:lstStyle/>
        <a:p>
          <a:endParaRPr lang="en-CA"/>
        </a:p>
      </dgm:t>
    </dgm:pt>
    <dgm:pt modelId="{603133D7-909A-41D7-9727-70E686E8A3C0}" type="sibTrans" cxnId="{666620C8-A28F-414C-9C14-A5870448E51A}">
      <dgm:prSet/>
      <dgm:spPr/>
      <dgm:t>
        <a:bodyPr/>
        <a:lstStyle/>
        <a:p>
          <a:endParaRPr lang="en-CA"/>
        </a:p>
      </dgm:t>
    </dgm:pt>
    <dgm:pt modelId="{B107F289-0DD0-4E72-9EA2-7A7C67143911}" type="pres">
      <dgm:prSet presAssocID="{887ECE0D-56CD-490A-B287-584BBA1F3E78}" presName="linear" presStyleCnt="0">
        <dgm:presLayoutVars>
          <dgm:animLvl val="lvl"/>
          <dgm:resizeHandles val="exact"/>
        </dgm:presLayoutVars>
      </dgm:prSet>
      <dgm:spPr/>
    </dgm:pt>
    <dgm:pt modelId="{FFF769EA-3DBE-43B5-8486-5FB9CFF85BB1}" type="pres">
      <dgm:prSet presAssocID="{D630E279-0FC4-4907-A508-4818F8C5EA18}" presName="parentText" presStyleLbl="node1" presStyleIdx="0" presStyleCnt="4">
        <dgm:presLayoutVars>
          <dgm:chMax val="0"/>
          <dgm:bulletEnabled val="1"/>
        </dgm:presLayoutVars>
      </dgm:prSet>
      <dgm:spPr/>
    </dgm:pt>
    <dgm:pt modelId="{84D9C13A-1687-4461-8C75-ED29E8679835}" type="pres">
      <dgm:prSet presAssocID="{D630E279-0FC4-4907-A508-4818F8C5EA18}" presName="childText" presStyleLbl="revTx" presStyleIdx="0" presStyleCnt="4">
        <dgm:presLayoutVars>
          <dgm:bulletEnabled val="1"/>
        </dgm:presLayoutVars>
      </dgm:prSet>
      <dgm:spPr/>
    </dgm:pt>
    <dgm:pt modelId="{B6BCF2D0-0976-4D3C-A261-96632B0BE5AA}" type="pres">
      <dgm:prSet presAssocID="{98930DBD-85D2-41EA-B078-F28F2D057031}" presName="parentText" presStyleLbl="node1" presStyleIdx="1" presStyleCnt="4">
        <dgm:presLayoutVars>
          <dgm:chMax val="0"/>
          <dgm:bulletEnabled val="1"/>
        </dgm:presLayoutVars>
      </dgm:prSet>
      <dgm:spPr/>
    </dgm:pt>
    <dgm:pt modelId="{A9954F37-EAD0-4228-B12B-1BBD682C922C}" type="pres">
      <dgm:prSet presAssocID="{98930DBD-85D2-41EA-B078-F28F2D057031}" presName="childText" presStyleLbl="revTx" presStyleIdx="1" presStyleCnt="4">
        <dgm:presLayoutVars>
          <dgm:bulletEnabled val="1"/>
        </dgm:presLayoutVars>
      </dgm:prSet>
      <dgm:spPr/>
    </dgm:pt>
    <dgm:pt modelId="{C8133461-7ADA-4DF9-9765-D4F16DE4FC8E}" type="pres">
      <dgm:prSet presAssocID="{DC2405D0-371E-47CF-B4DF-5F9CEE5E899F}" presName="parentText" presStyleLbl="node1" presStyleIdx="2" presStyleCnt="4">
        <dgm:presLayoutVars>
          <dgm:chMax val="0"/>
          <dgm:bulletEnabled val="1"/>
        </dgm:presLayoutVars>
      </dgm:prSet>
      <dgm:spPr/>
    </dgm:pt>
    <dgm:pt modelId="{94A8C19E-553E-4D34-8F8D-4461DA3C31D4}" type="pres">
      <dgm:prSet presAssocID="{DC2405D0-371E-47CF-B4DF-5F9CEE5E899F}" presName="childText" presStyleLbl="revTx" presStyleIdx="2" presStyleCnt="4">
        <dgm:presLayoutVars>
          <dgm:bulletEnabled val="1"/>
        </dgm:presLayoutVars>
      </dgm:prSet>
      <dgm:spPr/>
    </dgm:pt>
    <dgm:pt modelId="{CD3C848E-7E0E-44AB-92A9-627DB7EBCDD9}" type="pres">
      <dgm:prSet presAssocID="{7EAE12B8-CAA4-45FD-A52D-92CBA71F4971}" presName="parentText" presStyleLbl="node1" presStyleIdx="3" presStyleCnt="4">
        <dgm:presLayoutVars>
          <dgm:chMax val="0"/>
          <dgm:bulletEnabled val="1"/>
        </dgm:presLayoutVars>
      </dgm:prSet>
      <dgm:spPr/>
    </dgm:pt>
    <dgm:pt modelId="{7B6A07FD-9888-47E8-B22B-F7D556BC4D4D}" type="pres">
      <dgm:prSet presAssocID="{7EAE12B8-CAA4-45FD-A52D-92CBA71F4971}" presName="childText" presStyleLbl="revTx" presStyleIdx="3" presStyleCnt="4">
        <dgm:presLayoutVars>
          <dgm:bulletEnabled val="1"/>
        </dgm:presLayoutVars>
      </dgm:prSet>
      <dgm:spPr/>
    </dgm:pt>
  </dgm:ptLst>
  <dgm:cxnLst>
    <dgm:cxn modelId="{46953805-2CFE-4D4E-97F6-BBB3A9009626}" srcId="{887ECE0D-56CD-490A-B287-584BBA1F3E78}" destId="{DC2405D0-371E-47CF-B4DF-5F9CEE5E899F}" srcOrd="2" destOrd="0" parTransId="{7E3D144B-CC58-48BF-8BDE-AC69CB55A763}" sibTransId="{B96D4851-C011-4C3A-BAA6-A0F8D2E534D2}"/>
    <dgm:cxn modelId="{90847440-34B2-40E2-B621-2A1AD6D90C77}" srcId="{98930DBD-85D2-41EA-B078-F28F2D057031}" destId="{D1F1DB90-56AA-4EC4-B108-BA9858C7E97B}" srcOrd="0" destOrd="0" parTransId="{4E2824B8-1B36-4DF1-AE90-2A97218C77F8}" sibTransId="{A5B98314-A78C-4571-9D65-790BC911F00D}"/>
    <dgm:cxn modelId="{0B0F135D-B093-443C-9A4C-1A8B7A3564EF}" type="presOf" srcId="{98930DBD-85D2-41EA-B078-F28F2D057031}" destId="{B6BCF2D0-0976-4D3C-A261-96632B0BE5AA}" srcOrd="0" destOrd="0" presId="urn:microsoft.com/office/officeart/2005/8/layout/vList2"/>
    <dgm:cxn modelId="{33050441-54E5-4B6B-9B85-652D6D73DE5A}" type="presOf" srcId="{3F530F09-6443-4A00-AA4F-06D47D01C24F}" destId="{7B6A07FD-9888-47E8-B22B-F7D556BC4D4D}" srcOrd="0" destOrd="0" presId="urn:microsoft.com/office/officeart/2005/8/layout/vList2"/>
    <dgm:cxn modelId="{14642666-EB74-4BFF-96B1-CF309D5F863F}" type="presOf" srcId="{7EAE12B8-CAA4-45FD-A52D-92CBA71F4971}" destId="{CD3C848E-7E0E-44AB-92A9-627DB7EBCDD9}" srcOrd="0" destOrd="0" presId="urn:microsoft.com/office/officeart/2005/8/layout/vList2"/>
    <dgm:cxn modelId="{44E1C64D-F59F-4036-A93B-6FDAA1CDDC71}" type="presOf" srcId="{C28BAF0F-19EB-4EA9-A2F7-8D5D136869D3}" destId="{84D9C13A-1687-4461-8C75-ED29E8679835}" srcOrd="0" destOrd="0" presId="urn:microsoft.com/office/officeart/2005/8/layout/vList2"/>
    <dgm:cxn modelId="{22D4E94E-1CA4-4F51-BD36-1259DE823910}" srcId="{887ECE0D-56CD-490A-B287-584BBA1F3E78}" destId="{98930DBD-85D2-41EA-B078-F28F2D057031}" srcOrd="1" destOrd="0" parTransId="{73CF7930-9EFF-4DDB-BE04-56036A33E401}" sibTransId="{4D78C115-81A9-4C93-9AFB-16E3FF7EAF75}"/>
    <dgm:cxn modelId="{66D1D153-0E6A-4640-9C43-9E197895D352}" srcId="{7EAE12B8-CAA4-45FD-A52D-92CBA71F4971}" destId="{3F530F09-6443-4A00-AA4F-06D47D01C24F}" srcOrd="0" destOrd="0" parTransId="{C10487AF-794A-47BF-BE7D-6813D394B62B}" sibTransId="{8AE27DC3-9772-4E51-909D-1EAC58FCB1D4}"/>
    <dgm:cxn modelId="{5219235A-7C03-45CC-809D-255EB7E07480}" type="presOf" srcId="{D630E279-0FC4-4907-A508-4818F8C5EA18}" destId="{FFF769EA-3DBE-43B5-8486-5FB9CFF85BB1}" srcOrd="0" destOrd="0" presId="urn:microsoft.com/office/officeart/2005/8/layout/vList2"/>
    <dgm:cxn modelId="{0256937B-4C72-4EE8-B74B-5F546FBEEDD5}" type="presOf" srcId="{887ECE0D-56CD-490A-B287-584BBA1F3E78}" destId="{B107F289-0DD0-4E72-9EA2-7A7C67143911}" srcOrd="0" destOrd="0" presId="urn:microsoft.com/office/officeart/2005/8/layout/vList2"/>
    <dgm:cxn modelId="{1E691E7F-9996-4333-AF05-1FC9489E7AF9}" srcId="{887ECE0D-56CD-490A-B287-584BBA1F3E78}" destId="{D630E279-0FC4-4907-A508-4818F8C5EA18}" srcOrd="0" destOrd="0" parTransId="{1E0DE007-25C9-44B5-8F8A-DF55D44FFF26}" sibTransId="{0EA96057-0C2E-4345-9799-F43AC8F62555}"/>
    <dgm:cxn modelId="{5D2BC092-E55F-4D47-8E1F-58989549DA17}" srcId="{887ECE0D-56CD-490A-B287-584BBA1F3E78}" destId="{7EAE12B8-CAA4-45FD-A52D-92CBA71F4971}" srcOrd="3" destOrd="0" parTransId="{C20E0BA3-93CB-465A-8BE9-FE9B89E7A11B}" sibTransId="{9910F6D9-B899-47F3-B598-C248DD0D729E}"/>
    <dgm:cxn modelId="{3D8D4DB1-D700-4522-B689-A668B9BDB347}" type="presOf" srcId="{D1F1DB90-56AA-4EC4-B108-BA9858C7E97B}" destId="{A9954F37-EAD0-4228-B12B-1BBD682C922C}" srcOrd="0" destOrd="0" presId="urn:microsoft.com/office/officeart/2005/8/layout/vList2"/>
    <dgm:cxn modelId="{2E296DBA-92B5-4B71-9512-319F1FA0E76D}" type="presOf" srcId="{DC2405D0-371E-47CF-B4DF-5F9CEE5E899F}" destId="{C8133461-7ADA-4DF9-9765-D4F16DE4FC8E}" srcOrd="0" destOrd="0" presId="urn:microsoft.com/office/officeart/2005/8/layout/vList2"/>
    <dgm:cxn modelId="{51F3FFC6-91B4-4C57-8DD9-ACF03D003516}" srcId="{DC2405D0-371E-47CF-B4DF-5F9CEE5E899F}" destId="{8D68F4A5-FCA9-4035-96FC-BEA7D53036CB}" srcOrd="0" destOrd="0" parTransId="{5A8FCAA6-8B9F-4240-BBEA-0398336807F3}" sibTransId="{A89E5CE9-4748-4E13-9CC4-FD6CD96BA1A3}"/>
    <dgm:cxn modelId="{666620C8-A28F-414C-9C14-A5870448E51A}" srcId="{D630E279-0FC4-4907-A508-4818F8C5EA18}" destId="{C28BAF0F-19EB-4EA9-A2F7-8D5D136869D3}" srcOrd="0" destOrd="0" parTransId="{0F6B2EB5-3043-4948-A143-3264046C3347}" sibTransId="{603133D7-909A-41D7-9727-70E686E8A3C0}"/>
    <dgm:cxn modelId="{3F2D60CE-F178-4506-A241-D56A2FF1A16C}" type="presOf" srcId="{8D68F4A5-FCA9-4035-96FC-BEA7D53036CB}" destId="{94A8C19E-553E-4D34-8F8D-4461DA3C31D4}" srcOrd="0" destOrd="0" presId="urn:microsoft.com/office/officeart/2005/8/layout/vList2"/>
    <dgm:cxn modelId="{0C39C717-7454-4986-9A31-9E630EA63D0B}" type="presParOf" srcId="{B107F289-0DD0-4E72-9EA2-7A7C67143911}" destId="{FFF769EA-3DBE-43B5-8486-5FB9CFF85BB1}" srcOrd="0" destOrd="0" presId="urn:microsoft.com/office/officeart/2005/8/layout/vList2"/>
    <dgm:cxn modelId="{FCA51966-F634-4068-9087-7549D41F92E6}" type="presParOf" srcId="{B107F289-0DD0-4E72-9EA2-7A7C67143911}" destId="{84D9C13A-1687-4461-8C75-ED29E8679835}" srcOrd="1" destOrd="0" presId="urn:microsoft.com/office/officeart/2005/8/layout/vList2"/>
    <dgm:cxn modelId="{4BED7697-9106-4173-B94E-79AE53162440}" type="presParOf" srcId="{B107F289-0DD0-4E72-9EA2-7A7C67143911}" destId="{B6BCF2D0-0976-4D3C-A261-96632B0BE5AA}" srcOrd="2" destOrd="0" presId="urn:microsoft.com/office/officeart/2005/8/layout/vList2"/>
    <dgm:cxn modelId="{1F9188D3-F6BA-42A9-BD20-40D0B1A049D7}" type="presParOf" srcId="{B107F289-0DD0-4E72-9EA2-7A7C67143911}" destId="{A9954F37-EAD0-4228-B12B-1BBD682C922C}" srcOrd="3" destOrd="0" presId="urn:microsoft.com/office/officeart/2005/8/layout/vList2"/>
    <dgm:cxn modelId="{B74057B1-AC12-48F8-94B3-EA65098A1E00}" type="presParOf" srcId="{B107F289-0DD0-4E72-9EA2-7A7C67143911}" destId="{C8133461-7ADA-4DF9-9765-D4F16DE4FC8E}" srcOrd="4" destOrd="0" presId="urn:microsoft.com/office/officeart/2005/8/layout/vList2"/>
    <dgm:cxn modelId="{59FA331C-F962-4070-922E-36CA5FAB0B75}" type="presParOf" srcId="{B107F289-0DD0-4E72-9EA2-7A7C67143911}" destId="{94A8C19E-553E-4D34-8F8D-4461DA3C31D4}" srcOrd="5" destOrd="0" presId="urn:microsoft.com/office/officeart/2005/8/layout/vList2"/>
    <dgm:cxn modelId="{2EDB01CE-4564-4329-8AC0-BDE9689AC178}" type="presParOf" srcId="{B107F289-0DD0-4E72-9EA2-7A7C67143911}" destId="{CD3C848E-7E0E-44AB-92A9-627DB7EBCDD9}" srcOrd="6" destOrd="0" presId="urn:microsoft.com/office/officeart/2005/8/layout/vList2"/>
    <dgm:cxn modelId="{6294A6CA-2891-4F8E-A887-3C2D201A885D}" type="presParOf" srcId="{B107F289-0DD0-4E72-9EA2-7A7C67143911}" destId="{7B6A07FD-9888-47E8-B22B-F7D556BC4D4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3CFE5A-E08F-45A1-8952-73C5309AA93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13FFCFD-E832-45D6-AA4B-85D45E9A8FFA}">
      <dgm:prSet/>
      <dgm:spPr/>
      <dgm:t>
        <a:bodyPr/>
        <a:lstStyle/>
        <a:p>
          <a:r>
            <a:rPr lang="en-CA" i="1"/>
            <a:t>N</a:t>
          </a:r>
          <a:r>
            <a:rPr lang="en-CA"/>
            <a:t> = 30</a:t>
          </a:r>
          <a:endParaRPr lang="en-US"/>
        </a:p>
      </dgm:t>
    </dgm:pt>
    <dgm:pt modelId="{11612F13-F75E-4554-973D-2E319847BE06}" type="parTrans" cxnId="{C078648C-A329-4EEF-AAF3-50377B21926F}">
      <dgm:prSet/>
      <dgm:spPr/>
      <dgm:t>
        <a:bodyPr/>
        <a:lstStyle/>
        <a:p>
          <a:endParaRPr lang="en-US"/>
        </a:p>
      </dgm:t>
    </dgm:pt>
    <dgm:pt modelId="{DD7D330B-07CD-467F-B168-2D765B47E9D3}" type="sibTrans" cxnId="{C078648C-A329-4EEF-AAF3-50377B21926F}">
      <dgm:prSet/>
      <dgm:spPr/>
      <dgm:t>
        <a:bodyPr/>
        <a:lstStyle/>
        <a:p>
          <a:endParaRPr lang="en-US"/>
        </a:p>
      </dgm:t>
    </dgm:pt>
    <dgm:pt modelId="{E330E4B7-35C6-4962-AA8D-B59A2D73A04A}">
      <dgm:prSet/>
      <dgm:spPr/>
      <dgm:t>
        <a:bodyPr/>
        <a:lstStyle/>
        <a:p>
          <a:r>
            <a:rPr lang="en-CA" dirty="0"/>
            <a:t>Female </a:t>
          </a:r>
          <a:r>
            <a:rPr lang="en-CA" i="1" dirty="0"/>
            <a:t>n =</a:t>
          </a:r>
          <a:r>
            <a:rPr lang="en-CA" dirty="0"/>
            <a:t> 12, male </a:t>
          </a:r>
          <a:r>
            <a:rPr lang="en-CA" i="1" dirty="0"/>
            <a:t>n =</a:t>
          </a:r>
          <a:r>
            <a:rPr lang="en-CA" dirty="0"/>
            <a:t> 18</a:t>
          </a:r>
          <a:endParaRPr lang="en-US" dirty="0"/>
        </a:p>
      </dgm:t>
    </dgm:pt>
    <dgm:pt modelId="{3C098A52-67D1-400C-8590-C4FD342C8451}" type="parTrans" cxnId="{BF362FC3-4766-4EC3-B6B7-0BDC314FE503}">
      <dgm:prSet/>
      <dgm:spPr/>
      <dgm:t>
        <a:bodyPr/>
        <a:lstStyle/>
        <a:p>
          <a:endParaRPr lang="en-US"/>
        </a:p>
      </dgm:t>
    </dgm:pt>
    <dgm:pt modelId="{5E205F41-47FB-4431-AA52-26426EB6DAD9}" type="sibTrans" cxnId="{BF362FC3-4766-4EC3-B6B7-0BDC314FE503}">
      <dgm:prSet/>
      <dgm:spPr/>
      <dgm:t>
        <a:bodyPr/>
        <a:lstStyle/>
        <a:p>
          <a:endParaRPr lang="en-US"/>
        </a:p>
      </dgm:t>
    </dgm:pt>
    <dgm:pt modelId="{DC231D19-CDE9-45BE-A457-36C2C3B1BC32}">
      <dgm:prSet/>
      <dgm:spPr/>
      <dgm:t>
        <a:bodyPr/>
        <a:lstStyle/>
        <a:p>
          <a:r>
            <a:rPr lang="en-CA"/>
            <a:t>White </a:t>
          </a:r>
          <a:r>
            <a:rPr lang="en-CA" i="1"/>
            <a:t>56.7%</a:t>
          </a:r>
          <a:r>
            <a:rPr lang="en-CA"/>
            <a:t> , Asian 20%, Black 13.3%, Mixed 6.7%, Other 3.3%</a:t>
          </a:r>
          <a:endParaRPr lang="en-US"/>
        </a:p>
      </dgm:t>
    </dgm:pt>
    <dgm:pt modelId="{643284D5-C49A-488B-9D19-C0E9EACF5E32}" type="parTrans" cxnId="{38D7C80D-CE00-490F-8B0D-F3F9317282F4}">
      <dgm:prSet/>
      <dgm:spPr/>
      <dgm:t>
        <a:bodyPr/>
        <a:lstStyle/>
        <a:p>
          <a:endParaRPr lang="en-US"/>
        </a:p>
      </dgm:t>
    </dgm:pt>
    <dgm:pt modelId="{3DFC1AD4-7C95-4D4C-AEF8-830995D367BB}" type="sibTrans" cxnId="{38D7C80D-CE00-490F-8B0D-F3F9317282F4}">
      <dgm:prSet/>
      <dgm:spPr/>
      <dgm:t>
        <a:bodyPr/>
        <a:lstStyle/>
        <a:p>
          <a:endParaRPr lang="en-US"/>
        </a:p>
      </dgm:t>
    </dgm:pt>
    <dgm:pt modelId="{69BE7EFE-D266-4C7F-BDF0-6EA70A8ED14D}" type="pres">
      <dgm:prSet presAssocID="{DD3CFE5A-E08F-45A1-8952-73C5309AA93D}" presName="diagram" presStyleCnt="0">
        <dgm:presLayoutVars>
          <dgm:dir/>
          <dgm:resizeHandles val="exact"/>
        </dgm:presLayoutVars>
      </dgm:prSet>
      <dgm:spPr/>
    </dgm:pt>
    <dgm:pt modelId="{D519AC4F-BE59-4EA0-9F37-D3AF01A6CEC1}" type="pres">
      <dgm:prSet presAssocID="{713FFCFD-E832-45D6-AA4B-85D45E9A8FFA}" presName="node" presStyleLbl="node1" presStyleIdx="0" presStyleCnt="3">
        <dgm:presLayoutVars>
          <dgm:bulletEnabled val="1"/>
        </dgm:presLayoutVars>
      </dgm:prSet>
      <dgm:spPr/>
    </dgm:pt>
    <dgm:pt modelId="{60667630-A426-45BC-A2B3-EA40E984BECD}" type="pres">
      <dgm:prSet presAssocID="{DD7D330B-07CD-467F-B168-2D765B47E9D3}" presName="sibTrans" presStyleCnt="0"/>
      <dgm:spPr/>
    </dgm:pt>
    <dgm:pt modelId="{E428EEDE-2B48-41F9-A3C2-B251160D4217}" type="pres">
      <dgm:prSet presAssocID="{E330E4B7-35C6-4962-AA8D-B59A2D73A04A}" presName="node" presStyleLbl="node1" presStyleIdx="1" presStyleCnt="3">
        <dgm:presLayoutVars>
          <dgm:bulletEnabled val="1"/>
        </dgm:presLayoutVars>
      </dgm:prSet>
      <dgm:spPr/>
    </dgm:pt>
    <dgm:pt modelId="{9A7492D6-45AB-4BEB-BC5D-7DB2D2CB6E48}" type="pres">
      <dgm:prSet presAssocID="{5E205F41-47FB-4431-AA52-26426EB6DAD9}" presName="sibTrans" presStyleCnt="0"/>
      <dgm:spPr/>
    </dgm:pt>
    <dgm:pt modelId="{882CFBCF-5866-4DA6-B516-9A662F65C7E4}" type="pres">
      <dgm:prSet presAssocID="{DC231D19-CDE9-45BE-A457-36C2C3B1BC32}" presName="node" presStyleLbl="node1" presStyleIdx="2" presStyleCnt="3">
        <dgm:presLayoutVars>
          <dgm:bulletEnabled val="1"/>
        </dgm:presLayoutVars>
      </dgm:prSet>
      <dgm:spPr/>
    </dgm:pt>
  </dgm:ptLst>
  <dgm:cxnLst>
    <dgm:cxn modelId="{38D7C80D-CE00-490F-8B0D-F3F9317282F4}" srcId="{DD3CFE5A-E08F-45A1-8952-73C5309AA93D}" destId="{DC231D19-CDE9-45BE-A457-36C2C3B1BC32}" srcOrd="2" destOrd="0" parTransId="{643284D5-C49A-488B-9D19-C0E9EACF5E32}" sibTransId="{3DFC1AD4-7C95-4D4C-AEF8-830995D367BB}"/>
    <dgm:cxn modelId="{CFDB8832-0AF5-4CA7-89A2-CC0C05DCC9BF}" type="presOf" srcId="{E330E4B7-35C6-4962-AA8D-B59A2D73A04A}" destId="{E428EEDE-2B48-41F9-A3C2-B251160D4217}" srcOrd="0" destOrd="0" presId="urn:microsoft.com/office/officeart/2005/8/layout/default"/>
    <dgm:cxn modelId="{3A54F635-998E-4446-A23D-75B359C3E270}" type="presOf" srcId="{DD3CFE5A-E08F-45A1-8952-73C5309AA93D}" destId="{69BE7EFE-D266-4C7F-BDF0-6EA70A8ED14D}" srcOrd="0" destOrd="0" presId="urn:microsoft.com/office/officeart/2005/8/layout/default"/>
    <dgm:cxn modelId="{CD0E9552-4FF0-4B6B-961E-32FF788EB926}" type="presOf" srcId="{713FFCFD-E832-45D6-AA4B-85D45E9A8FFA}" destId="{D519AC4F-BE59-4EA0-9F37-D3AF01A6CEC1}" srcOrd="0" destOrd="0" presId="urn:microsoft.com/office/officeart/2005/8/layout/default"/>
    <dgm:cxn modelId="{158B4180-B9FF-4D69-A601-995063D6D45C}" type="presOf" srcId="{DC231D19-CDE9-45BE-A457-36C2C3B1BC32}" destId="{882CFBCF-5866-4DA6-B516-9A662F65C7E4}" srcOrd="0" destOrd="0" presId="urn:microsoft.com/office/officeart/2005/8/layout/default"/>
    <dgm:cxn modelId="{C078648C-A329-4EEF-AAF3-50377B21926F}" srcId="{DD3CFE5A-E08F-45A1-8952-73C5309AA93D}" destId="{713FFCFD-E832-45D6-AA4B-85D45E9A8FFA}" srcOrd="0" destOrd="0" parTransId="{11612F13-F75E-4554-973D-2E319847BE06}" sibTransId="{DD7D330B-07CD-467F-B168-2D765B47E9D3}"/>
    <dgm:cxn modelId="{BF362FC3-4766-4EC3-B6B7-0BDC314FE503}" srcId="{DD3CFE5A-E08F-45A1-8952-73C5309AA93D}" destId="{E330E4B7-35C6-4962-AA8D-B59A2D73A04A}" srcOrd="1" destOrd="0" parTransId="{3C098A52-67D1-400C-8590-C4FD342C8451}" sibTransId="{5E205F41-47FB-4431-AA52-26426EB6DAD9}"/>
    <dgm:cxn modelId="{46AED499-2168-4484-A1C9-34F342F20EC4}" type="presParOf" srcId="{69BE7EFE-D266-4C7F-BDF0-6EA70A8ED14D}" destId="{D519AC4F-BE59-4EA0-9F37-D3AF01A6CEC1}" srcOrd="0" destOrd="0" presId="urn:microsoft.com/office/officeart/2005/8/layout/default"/>
    <dgm:cxn modelId="{2EA41836-7B15-4581-9E99-E562290F2BF4}" type="presParOf" srcId="{69BE7EFE-D266-4C7F-BDF0-6EA70A8ED14D}" destId="{60667630-A426-45BC-A2B3-EA40E984BECD}" srcOrd="1" destOrd="0" presId="urn:microsoft.com/office/officeart/2005/8/layout/default"/>
    <dgm:cxn modelId="{0308FC8D-462B-4AA0-BEB9-ADA9C957B7B5}" type="presParOf" srcId="{69BE7EFE-D266-4C7F-BDF0-6EA70A8ED14D}" destId="{E428EEDE-2B48-41F9-A3C2-B251160D4217}" srcOrd="2" destOrd="0" presId="urn:microsoft.com/office/officeart/2005/8/layout/default"/>
    <dgm:cxn modelId="{80D42DBC-6456-410E-B9A9-266CBC70902D}" type="presParOf" srcId="{69BE7EFE-D266-4C7F-BDF0-6EA70A8ED14D}" destId="{9A7492D6-45AB-4BEB-BC5D-7DB2D2CB6E48}" srcOrd="3" destOrd="0" presId="urn:microsoft.com/office/officeart/2005/8/layout/default"/>
    <dgm:cxn modelId="{D347E4DF-D8FC-458E-A949-6DEC4A8FE772}" type="presParOf" srcId="{69BE7EFE-D266-4C7F-BDF0-6EA70A8ED14D}" destId="{882CFBCF-5866-4DA6-B516-9A662F65C7E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80117-A44C-412E-A6FC-4C9DA132CC6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09548A4-83F2-4155-B89D-948CBFE4BC70}">
      <dgm:prSet/>
      <dgm:spPr/>
      <dgm:t>
        <a:bodyPr/>
        <a:lstStyle/>
        <a:p>
          <a:r>
            <a:rPr lang="en-US"/>
            <a:t>Reappraisal </a:t>
          </a:r>
          <a:endParaRPr lang="en-US" dirty="0"/>
        </a:p>
      </dgm:t>
    </dgm:pt>
    <dgm:pt modelId="{F47D6651-1C01-41CD-A0C1-6F93686D39F1}" type="parTrans" cxnId="{D81EC2AC-8109-4F9A-B964-2F01798C586D}">
      <dgm:prSet/>
      <dgm:spPr/>
      <dgm:t>
        <a:bodyPr/>
        <a:lstStyle/>
        <a:p>
          <a:endParaRPr lang="en-CA"/>
        </a:p>
      </dgm:t>
    </dgm:pt>
    <dgm:pt modelId="{A0D6C168-C576-4599-91D5-AD91E996B424}" type="sibTrans" cxnId="{D81EC2AC-8109-4F9A-B964-2F01798C586D}">
      <dgm:prSet/>
      <dgm:spPr/>
      <dgm:t>
        <a:bodyPr/>
        <a:lstStyle/>
        <a:p>
          <a:endParaRPr lang="en-CA"/>
        </a:p>
      </dgm:t>
    </dgm:pt>
    <dgm:pt modelId="{33C5C038-CC1E-4C38-8E07-7D1F70A75F7C}">
      <dgm:prSet/>
      <dgm:spPr/>
      <dgm:t>
        <a:bodyPr/>
        <a:lstStyle/>
        <a:p>
          <a:r>
            <a:rPr lang="en-US" dirty="0"/>
            <a:t>Rumination</a:t>
          </a:r>
        </a:p>
      </dgm:t>
    </dgm:pt>
    <dgm:pt modelId="{E1BE50A4-0FB2-479E-924A-55B3C8D28E10}" type="parTrans" cxnId="{9187799E-97F6-42D8-BB51-778C84812083}">
      <dgm:prSet/>
      <dgm:spPr/>
      <dgm:t>
        <a:bodyPr/>
        <a:lstStyle/>
        <a:p>
          <a:endParaRPr lang="en-CA"/>
        </a:p>
      </dgm:t>
    </dgm:pt>
    <dgm:pt modelId="{18DD55D1-E48D-4A49-A0AD-BC49A556165A}" type="sibTrans" cxnId="{9187799E-97F6-42D8-BB51-778C84812083}">
      <dgm:prSet/>
      <dgm:spPr/>
      <dgm:t>
        <a:bodyPr/>
        <a:lstStyle/>
        <a:p>
          <a:endParaRPr lang="en-CA"/>
        </a:p>
      </dgm:t>
    </dgm:pt>
    <dgm:pt modelId="{F8F626CA-D4EF-489A-AE11-2AC1BF5BAB3F}" type="pres">
      <dgm:prSet presAssocID="{2C280117-A44C-412E-A6FC-4C9DA132CC62}" presName="diagram" presStyleCnt="0">
        <dgm:presLayoutVars>
          <dgm:dir/>
          <dgm:resizeHandles val="exact"/>
        </dgm:presLayoutVars>
      </dgm:prSet>
      <dgm:spPr/>
    </dgm:pt>
    <dgm:pt modelId="{39645F43-F108-4F73-9B69-EFBBDA1AE312}" type="pres">
      <dgm:prSet presAssocID="{809548A4-83F2-4155-B89D-948CBFE4BC70}" presName="node" presStyleLbl="node1" presStyleIdx="0" presStyleCnt="2">
        <dgm:presLayoutVars>
          <dgm:bulletEnabled val="1"/>
        </dgm:presLayoutVars>
      </dgm:prSet>
      <dgm:spPr/>
    </dgm:pt>
    <dgm:pt modelId="{A776F1B7-BFD3-4797-94A5-3759FA637981}" type="pres">
      <dgm:prSet presAssocID="{A0D6C168-C576-4599-91D5-AD91E996B424}" presName="sibTrans" presStyleCnt="0"/>
      <dgm:spPr/>
    </dgm:pt>
    <dgm:pt modelId="{3F039E02-CAF1-43BF-BD27-747A98CC5CC6}" type="pres">
      <dgm:prSet presAssocID="{33C5C038-CC1E-4C38-8E07-7D1F70A75F7C}" presName="node" presStyleLbl="node1" presStyleIdx="1" presStyleCnt="2">
        <dgm:presLayoutVars>
          <dgm:bulletEnabled val="1"/>
        </dgm:presLayoutVars>
      </dgm:prSet>
      <dgm:spPr/>
    </dgm:pt>
  </dgm:ptLst>
  <dgm:cxnLst>
    <dgm:cxn modelId="{091ECE0C-EBA1-412B-B652-7E919581A098}" type="presOf" srcId="{2C280117-A44C-412E-A6FC-4C9DA132CC62}" destId="{F8F626CA-D4EF-489A-AE11-2AC1BF5BAB3F}" srcOrd="0" destOrd="0" presId="urn:microsoft.com/office/officeart/2005/8/layout/default"/>
    <dgm:cxn modelId="{77084712-8EA5-4B15-B5AC-B3FEA6467C9A}" type="presOf" srcId="{809548A4-83F2-4155-B89D-948CBFE4BC70}" destId="{39645F43-F108-4F73-9B69-EFBBDA1AE312}" srcOrd="0" destOrd="0" presId="urn:microsoft.com/office/officeart/2005/8/layout/default"/>
    <dgm:cxn modelId="{9187799E-97F6-42D8-BB51-778C84812083}" srcId="{2C280117-A44C-412E-A6FC-4C9DA132CC62}" destId="{33C5C038-CC1E-4C38-8E07-7D1F70A75F7C}" srcOrd="1" destOrd="0" parTransId="{E1BE50A4-0FB2-479E-924A-55B3C8D28E10}" sibTransId="{18DD55D1-E48D-4A49-A0AD-BC49A556165A}"/>
    <dgm:cxn modelId="{D81EC2AC-8109-4F9A-B964-2F01798C586D}" srcId="{2C280117-A44C-412E-A6FC-4C9DA132CC62}" destId="{809548A4-83F2-4155-B89D-948CBFE4BC70}" srcOrd="0" destOrd="0" parTransId="{F47D6651-1C01-41CD-A0C1-6F93686D39F1}" sibTransId="{A0D6C168-C576-4599-91D5-AD91E996B424}"/>
    <dgm:cxn modelId="{428A28D0-9F54-4A92-A29B-AD437304CFB2}" type="presOf" srcId="{33C5C038-CC1E-4C38-8E07-7D1F70A75F7C}" destId="{3F039E02-CAF1-43BF-BD27-747A98CC5CC6}" srcOrd="0" destOrd="0" presId="urn:microsoft.com/office/officeart/2005/8/layout/default"/>
    <dgm:cxn modelId="{F721BDD3-7B51-418A-97CF-387623D7569A}" type="presParOf" srcId="{F8F626CA-D4EF-489A-AE11-2AC1BF5BAB3F}" destId="{39645F43-F108-4F73-9B69-EFBBDA1AE312}" srcOrd="0" destOrd="0" presId="urn:microsoft.com/office/officeart/2005/8/layout/default"/>
    <dgm:cxn modelId="{4F9A908C-ED55-4913-973A-53F4BD1740FB}" type="presParOf" srcId="{F8F626CA-D4EF-489A-AE11-2AC1BF5BAB3F}" destId="{A776F1B7-BFD3-4797-94A5-3759FA637981}" srcOrd="1" destOrd="0" presId="urn:microsoft.com/office/officeart/2005/8/layout/default"/>
    <dgm:cxn modelId="{BCA2E113-8A42-4226-9F97-C6068815F7CD}" type="presParOf" srcId="{F8F626CA-D4EF-489A-AE11-2AC1BF5BAB3F}" destId="{3F039E02-CAF1-43BF-BD27-747A98CC5CC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80117-A44C-412E-A6FC-4C9DA132CC6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80C93B3-3000-495F-B0E9-5707A33F1531}">
      <dgm:prSet/>
      <dgm:spPr/>
      <dgm:t>
        <a:bodyPr/>
        <a:lstStyle/>
        <a:p>
          <a:r>
            <a:rPr lang="en-CA" dirty="0"/>
            <a:t>PTSD = PCL-5</a:t>
          </a:r>
          <a:endParaRPr lang="en-US" dirty="0"/>
        </a:p>
      </dgm:t>
    </dgm:pt>
    <dgm:pt modelId="{94495D73-8130-40A9-A275-100162B9D49D}" type="parTrans" cxnId="{20A42F5B-2586-4901-B49F-8DD6D72BE289}">
      <dgm:prSet/>
      <dgm:spPr/>
      <dgm:t>
        <a:bodyPr/>
        <a:lstStyle/>
        <a:p>
          <a:endParaRPr lang="en-US"/>
        </a:p>
      </dgm:t>
    </dgm:pt>
    <dgm:pt modelId="{39056FE9-329F-4A07-9066-D352F5CB57A1}" type="sibTrans" cxnId="{20A42F5B-2586-4901-B49F-8DD6D72BE289}">
      <dgm:prSet/>
      <dgm:spPr/>
      <dgm:t>
        <a:bodyPr/>
        <a:lstStyle/>
        <a:p>
          <a:endParaRPr lang="en-US"/>
        </a:p>
      </dgm:t>
    </dgm:pt>
    <dgm:pt modelId="{15A3E98D-D4DB-4247-877D-0B90610E2DB4}">
      <dgm:prSet/>
      <dgm:spPr/>
      <dgm:t>
        <a:bodyPr/>
        <a:lstStyle/>
        <a:p>
          <a:r>
            <a:rPr lang="en-CA"/>
            <a:t>Mental health = DASS </a:t>
          </a:r>
          <a:endParaRPr lang="en-US"/>
        </a:p>
      </dgm:t>
    </dgm:pt>
    <dgm:pt modelId="{3C60A3A7-2839-4F27-AC91-9B89F08BF0A9}" type="parTrans" cxnId="{58351281-611F-4BE8-9A38-0FC126F33FF5}">
      <dgm:prSet/>
      <dgm:spPr/>
      <dgm:t>
        <a:bodyPr/>
        <a:lstStyle/>
        <a:p>
          <a:endParaRPr lang="en-US"/>
        </a:p>
      </dgm:t>
    </dgm:pt>
    <dgm:pt modelId="{6B69AB18-7A9F-40B8-BA77-E322AAB9FBA1}" type="sibTrans" cxnId="{58351281-611F-4BE8-9A38-0FC126F33FF5}">
      <dgm:prSet/>
      <dgm:spPr/>
      <dgm:t>
        <a:bodyPr/>
        <a:lstStyle/>
        <a:p>
          <a:endParaRPr lang="en-US"/>
        </a:p>
      </dgm:t>
    </dgm:pt>
    <dgm:pt modelId="{B5426579-9CE6-40E9-8BE7-04616BDD06EF}">
      <dgm:prSet/>
      <dgm:spPr/>
      <dgm:t>
        <a:bodyPr/>
        <a:lstStyle/>
        <a:p>
          <a:r>
            <a:rPr lang="en-CA" dirty="0"/>
            <a:t>Burnout = OLBI </a:t>
          </a:r>
          <a:endParaRPr lang="en-US" dirty="0"/>
        </a:p>
      </dgm:t>
    </dgm:pt>
    <dgm:pt modelId="{9D00315A-D311-40D2-B5CE-B5E845CCF37C}" type="parTrans" cxnId="{43B83DE2-FFCF-4802-B76E-6CCC30EA7206}">
      <dgm:prSet/>
      <dgm:spPr/>
      <dgm:t>
        <a:bodyPr/>
        <a:lstStyle/>
        <a:p>
          <a:endParaRPr lang="en-US"/>
        </a:p>
      </dgm:t>
    </dgm:pt>
    <dgm:pt modelId="{7915803F-35D0-4459-82B4-F8917310370D}" type="sibTrans" cxnId="{43B83DE2-FFCF-4802-B76E-6CCC30EA7206}">
      <dgm:prSet/>
      <dgm:spPr/>
      <dgm:t>
        <a:bodyPr/>
        <a:lstStyle/>
        <a:p>
          <a:endParaRPr lang="en-US"/>
        </a:p>
      </dgm:t>
    </dgm:pt>
    <dgm:pt modelId="{DAB817E4-8487-4A1B-A823-C38D9A383B6A}" type="pres">
      <dgm:prSet presAssocID="{2C280117-A44C-412E-A6FC-4C9DA132CC62}" presName="linear" presStyleCnt="0">
        <dgm:presLayoutVars>
          <dgm:dir/>
          <dgm:animLvl val="lvl"/>
          <dgm:resizeHandles val="exact"/>
        </dgm:presLayoutVars>
      </dgm:prSet>
      <dgm:spPr/>
    </dgm:pt>
    <dgm:pt modelId="{8366D6F2-FE8F-4941-9F83-AFCE3CBD208D}" type="pres">
      <dgm:prSet presAssocID="{A80C93B3-3000-495F-B0E9-5707A33F1531}" presName="parentLin" presStyleCnt="0"/>
      <dgm:spPr/>
    </dgm:pt>
    <dgm:pt modelId="{DF56B6E3-32DE-42DF-AF9A-BB63AE6719B4}" type="pres">
      <dgm:prSet presAssocID="{A80C93B3-3000-495F-B0E9-5707A33F1531}" presName="parentLeftMargin" presStyleLbl="node1" presStyleIdx="0" presStyleCnt="3"/>
      <dgm:spPr/>
    </dgm:pt>
    <dgm:pt modelId="{396C3BC3-76C1-44F7-ACCE-C20D89713104}" type="pres">
      <dgm:prSet presAssocID="{A80C93B3-3000-495F-B0E9-5707A33F1531}" presName="parentText" presStyleLbl="node1" presStyleIdx="0" presStyleCnt="3">
        <dgm:presLayoutVars>
          <dgm:chMax val="0"/>
          <dgm:bulletEnabled val="1"/>
        </dgm:presLayoutVars>
      </dgm:prSet>
      <dgm:spPr/>
    </dgm:pt>
    <dgm:pt modelId="{6EB5B03E-D3F0-4E78-9951-B30A74B7AEBF}" type="pres">
      <dgm:prSet presAssocID="{A80C93B3-3000-495F-B0E9-5707A33F1531}" presName="negativeSpace" presStyleCnt="0"/>
      <dgm:spPr/>
    </dgm:pt>
    <dgm:pt modelId="{3F867522-5A56-47DA-B4B1-CD91ECCB2EC4}" type="pres">
      <dgm:prSet presAssocID="{A80C93B3-3000-495F-B0E9-5707A33F1531}" presName="childText" presStyleLbl="conFgAcc1" presStyleIdx="0" presStyleCnt="3">
        <dgm:presLayoutVars>
          <dgm:bulletEnabled val="1"/>
        </dgm:presLayoutVars>
      </dgm:prSet>
      <dgm:spPr/>
    </dgm:pt>
    <dgm:pt modelId="{47BBCCB1-BC86-4108-BDC2-7F53EEE25F64}" type="pres">
      <dgm:prSet presAssocID="{39056FE9-329F-4A07-9066-D352F5CB57A1}" presName="spaceBetweenRectangles" presStyleCnt="0"/>
      <dgm:spPr/>
    </dgm:pt>
    <dgm:pt modelId="{D598EF65-3825-4D33-8D9D-89F965951010}" type="pres">
      <dgm:prSet presAssocID="{15A3E98D-D4DB-4247-877D-0B90610E2DB4}" presName="parentLin" presStyleCnt="0"/>
      <dgm:spPr/>
    </dgm:pt>
    <dgm:pt modelId="{2DDB03D1-3D63-4522-AB56-8ED0D00C4583}" type="pres">
      <dgm:prSet presAssocID="{15A3E98D-D4DB-4247-877D-0B90610E2DB4}" presName="parentLeftMargin" presStyleLbl="node1" presStyleIdx="0" presStyleCnt="3"/>
      <dgm:spPr/>
    </dgm:pt>
    <dgm:pt modelId="{9098F83B-62DC-4BB5-928A-058F1163AD31}" type="pres">
      <dgm:prSet presAssocID="{15A3E98D-D4DB-4247-877D-0B90610E2DB4}" presName="parentText" presStyleLbl="node1" presStyleIdx="1" presStyleCnt="3">
        <dgm:presLayoutVars>
          <dgm:chMax val="0"/>
          <dgm:bulletEnabled val="1"/>
        </dgm:presLayoutVars>
      </dgm:prSet>
      <dgm:spPr/>
    </dgm:pt>
    <dgm:pt modelId="{457A7B40-C3AF-4D99-A8B5-F50CA6DAF123}" type="pres">
      <dgm:prSet presAssocID="{15A3E98D-D4DB-4247-877D-0B90610E2DB4}" presName="negativeSpace" presStyleCnt="0"/>
      <dgm:spPr/>
    </dgm:pt>
    <dgm:pt modelId="{9107E405-F8C0-4E6C-A234-3C6A4A475738}" type="pres">
      <dgm:prSet presAssocID="{15A3E98D-D4DB-4247-877D-0B90610E2DB4}" presName="childText" presStyleLbl="conFgAcc1" presStyleIdx="1" presStyleCnt="3">
        <dgm:presLayoutVars>
          <dgm:bulletEnabled val="1"/>
        </dgm:presLayoutVars>
      </dgm:prSet>
      <dgm:spPr/>
    </dgm:pt>
    <dgm:pt modelId="{183341E7-C3DE-4589-B787-3E8ACD74E8D8}" type="pres">
      <dgm:prSet presAssocID="{6B69AB18-7A9F-40B8-BA77-E322AAB9FBA1}" presName="spaceBetweenRectangles" presStyleCnt="0"/>
      <dgm:spPr/>
    </dgm:pt>
    <dgm:pt modelId="{EC0EBBD5-7C46-477A-B5C1-4261EDE0B3E6}" type="pres">
      <dgm:prSet presAssocID="{B5426579-9CE6-40E9-8BE7-04616BDD06EF}" presName="parentLin" presStyleCnt="0"/>
      <dgm:spPr/>
    </dgm:pt>
    <dgm:pt modelId="{6EC36164-2AB5-46DE-A658-47249A5CDAC8}" type="pres">
      <dgm:prSet presAssocID="{B5426579-9CE6-40E9-8BE7-04616BDD06EF}" presName="parentLeftMargin" presStyleLbl="node1" presStyleIdx="1" presStyleCnt="3"/>
      <dgm:spPr/>
    </dgm:pt>
    <dgm:pt modelId="{6BCD8DF0-C697-49D1-83BC-7E29276C4077}" type="pres">
      <dgm:prSet presAssocID="{B5426579-9CE6-40E9-8BE7-04616BDD06EF}" presName="parentText" presStyleLbl="node1" presStyleIdx="2" presStyleCnt="3">
        <dgm:presLayoutVars>
          <dgm:chMax val="0"/>
          <dgm:bulletEnabled val="1"/>
        </dgm:presLayoutVars>
      </dgm:prSet>
      <dgm:spPr/>
    </dgm:pt>
    <dgm:pt modelId="{9A71B68A-80CC-42C5-B1F9-4210158FA1B0}" type="pres">
      <dgm:prSet presAssocID="{B5426579-9CE6-40E9-8BE7-04616BDD06EF}" presName="negativeSpace" presStyleCnt="0"/>
      <dgm:spPr/>
    </dgm:pt>
    <dgm:pt modelId="{57E44D26-34BD-4044-ADDB-4EBDB385D630}" type="pres">
      <dgm:prSet presAssocID="{B5426579-9CE6-40E9-8BE7-04616BDD06EF}" presName="childText" presStyleLbl="conFgAcc1" presStyleIdx="2" presStyleCnt="3">
        <dgm:presLayoutVars>
          <dgm:bulletEnabled val="1"/>
        </dgm:presLayoutVars>
      </dgm:prSet>
      <dgm:spPr/>
    </dgm:pt>
  </dgm:ptLst>
  <dgm:cxnLst>
    <dgm:cxn modelId="{20A42F5B-2586-4901-B49F-8DD6D72BE289}" srcId="{2C280117-A44C-412E-A6FC-4C9DA132CC62}" destId="{A80C93B3-3000-495F-B0E9-5707A33F1531}" srcOrd="0" destOrd="0" parTransId="{94495D73-8130-40A9-A275-100162B9D49D}" sibTransId="{39056FE9-329F-4A07-9066-D352F5CB57A1}"/>
    <dgm:cxn modelId="{7ABE3562-4EF2-4436-BD91-3AAC3A4C4735}" type="presOf" srcId="{A80C93B3-3000-495F-B0E9-5707A33F1531}" destId="{396C3BC3-76C1-44F7-ACCE-C20D89713104}" srcOrd="1" destOrd="0" presId="urn:microsoft.com/office/officeart/2005/8/layout/list1"/>
    <dgm:cxn modelId="{58351281-611F-4BE8-9A38-0FC126F33FF5}" srcId="{2C280117-A44C-412E-A6FC-4C9DA132CC62}" destId="{15A3E98D-D4DB-4247-877D-0B90610E2DB4}" srcOrd="1" destOrd="0" parTransId="{3C60A3A7-2839-4F27-AC91-9B89F08BF0A9}" sibTransId="{6B69AB18-7A9F-40B8-BA77-E322AAB9FBA1}"/>
    <dgm:cxn modelId="{A5AF208C-C1D2-4898-84BC-959BFBDEC9D9}" type="presOf" srcId="{A80C93B3-3000-495F-B0E9-5707A33F1531}" destId="{DF56B6E3-32DE-42DF-AF9A-BB63AE6719B4}" srcOrd="0" destOrd="0" presId="urn:microsoft.com/office/officeart/2005/8/layout/list1"/>
    <dgm:cxn modelId="{71BE2C93-8FA1-44C8-ADD3-95B38CBBA267}" type="presOf" srcId="{B5426579-9CE6-40E9-8BE7-04616BDD06EF}" destId="{6EC36164-2AB5-46DE-A658-47249A5CDAC8}" srcOrd="0" destOrd="0" presId="urn:microsoft.com/office/officeart/2005/8/layout/list1"/>
    <dgm:cxn modelId="{61312B94-ECAB-4AF1-BD84-AEA35D5043AA}" type="presOf" srcId="{15A3E98D-D4DB-4247-877D-0B90610E2DB4}" destId="{9098F83B-62DC-4BB5-928A-058F1163AD31}" srcOrd="1" destOrd="0" presId="urn:microsoft.com/office/officeart/2005/8/layout/list1"/>
    <dgm:cxn modelId="{8BBF7EA5-18F2-4A60-9088-6E195ECCB855}" type="presOf" srcId="{2C280117-A44C-412E-A6FC-4C9DA132CC62}" destId="{DAB817E4-8487-4A1B-A823-C38D9A383B6A}" srcOrd="0" destOrd="0" presId="urn:microsoft.com/office/officeart/2005/8/layout/list1"/>
    <dgm:cxn modelId="{0E1D12DF-F617-4230-A3DE-3408594CA5FB}" type="presOf" srcId="{15A3E98D-D4DB-4247-877D-0B90610E2DB4}" destId="{2DDB03D1-3D63-4522-AB56-8ED0D00C4583}" srcOrd="0" destOrd="0" presId="urn:microsoft.com/office/officeart/2005/8/layout/list1"/>
    <dgm:cxn modelId="{43B83DE2-FFCF-4802-B76E-6CCC30EA7206}" srcId="{2C280117-A44C-412E-A6FC-4C9DA132CC62}" destId="{B5426579-9CE6-40E9-8BE7-04616BDD06EF}" srcOrd="2" destOrd="0" parTransId="{9D00315A-D311-40D2-B5CE-B5E845CCF37C}" sibTransId="{7915803F-35D0-4459-82B4-F8917310370D}"/>
    <dgm:cxn modelId="{EDEAD0F1-B496-4BCA-8556-AEC39C17C75E}" type="presOf" srcId="{B5426579-9CE6-40E9-8BE7-04616BDD06EF}" destId="{6BCD8DF0-C697-49D1-83BC-7E29276C4077}" srcOrd="1" destOrd="0" presId="urn:microsoft.com/office/officeart/2005/8/layout/list1"/>
    <dgm:cxn modelId="{0F479729-862B-41A1-BC54-E47CC280989F}" type="presParOf" srcId="{DAB817E4-8487-4A1B-A823-C38D9A383B6A}" destId="{8366D6F2-FE8F-4941-9F83-AFCE3CBD208D}" srcOrd="0" destOrd="0" presId="urn:microsoft.com/office/officeart/2005/8/layout/list1"/>
    <dgm:cxn modelId="{79DA7CAA-99DB-421F-9192-2FB38BE6655E}" type="presParOf" srcId="{8366D6F2-FE8F-4941-9F83-AFCE3CBD208D}" destId="{DF56B6E3-32DE-42DF-AF9A-BB63AE6719B4}" srcOrd="0" destOrd="0" presId="urn:microsoft.com/office/officeart/2005/8/layout/list1"/>
    <dgm:cxn modelId="{3816A2DA-A114-40FE-A3B6-E11893AF7567}" type="presParOf" srcId="{8366D6F2-FE8F-4941-9F83-AFCE3CBD208D}" destId="{396C3BC3-76C1-44F7-ACCE-C20D89713104}" srcOrd="1" destOrd="0" presId="urn:microsoft.com/office/officeart/2005/8/layout/list1"/>
    <dgm:cxn modelId="{374FAD01-97E1-4443-9D34-6CF1C3912ED9}" type="presParOf" srcId="{DAB817E4-8487-4A1B-A823-C38D9A383B6A}" destId="{6EB5B03E-D3F0-4E78-9951-B30A74B7AEBF}" srcOrd="1" destOrd="0" presId="urn:microsoft.com/office/officeart/2005/8/layout/list1"/>
    <dgm:cxn modelId="{26100618-C528-41DC-B7E4-3E2247F2BE6B}" type="presParOf" srcId="{DAB817E4-8487-4A1B-A823-C38D9A383B6A}" destId="{3F867522-5A56-47DA-B4B1-CD91ECCB2EC4}" srcOrd="2" destOrd="0" presId="urn:microsoft.com/office/officeart/2005/8/layout/list1"/>
    <dgm:cxn modelId="{0B668D5A-3627-489E-B80F-B476AF5CA90E}" type="presParOf" srcId="{DAB817E4-8487-4A1B-A823-C38D9A383B6A}" destId="{47BBCCB1-BC86-4108-BDC2-7F53EEE25F64}" srcOrd="3" destOrd="0" presId="urn:microsoft.com/office/officeart/2005/8/layout/list1"/>
    <dgm:cxn modelId="{29D4F97D-E2EA-42BC-BB2C-59F0B65DDBDC}" type="presParOf" srcId="{DAB817E4-8487-4A1B-A823-C38D9A383B6A}" destId="{D598EF65-3825-4D33-8D9D-89F965951010}" srcOrd="4" destOrd="0" presId="urn:microsoft.com/office/officeart/2005/8/layout/list1"/>
    <dgm:cxn modelId="{D6E4F714-7D72-4CC4-BEBD-CABF1DF29EB6}" type="presParOf" srcId="{D598EF65-3825-4D33-8D9D-89F965951010}" destId="{2DDB03D1-3D63-4522-AB56-8ED0D00C4583}" srcOrd="0" destOrd="0" presId="urn:microsoft.com/office/officeart/2005/8/layout/list1"/>
    <dgm:cxn modelId="{C1D2AEBA-78E4-49A2-A841-9F88913E2DB2}" type="presParOf" srcId="{D598EF65-3825-4D33-8D9D-89F965951010}" destId="{9098F83B-62DC-4BB5-928A-058F1163AD31}" srcOrd="1" destOrd="0" presId="urn:microsoft.com/office/officeart/2005/8/layout/list1"/>
    <dgm:cxn modelId="{A318555D-B19B-400B-976F-B6D3D09F924E}" type="presParOf" srcId="{DAB817E4-8487-4A1B-A823-C38D9A383B6A}" destId="{457A7B40-C3AF-4D99-A8B5-F50CA6DAF123}" srcOrd="5" destOrd="0" presId="urn:microsoft.com/office/officeart/2005/8/layout/list1"/>
    <dgm:cxn modelId="{195A5CF8-7BBF-4E66-A07D-58F264C7691B}" type="presParOf" srcId="{DAB817E4-8487-4A1B-A823-C38D9A383B6A}" destId="{9107E405-F8C0-4E6C-A234-3C6A4A475738}" srcOrd="6" destOrd="0" presId="urn:microsoft.com/office/officeart/2005/8/layout/list1"/>
    <dgm:cxn modelId="{BED7FFB5-C671-44D5-A5F1-0CFB4819EC64}" type="presParOf" srcId="{DAB817E4-8487-4A1B-A823-C38D9A383B6A}" destId="{183341E7-C3DE-4589-B787-3E8ACD74E8D8}" srcOrd="7" destOrd="0" presId="urn:microsoft.com/office/officeart/2005/8/layout/list1"/>
    <dgm:cxn modelId="{0CD2E07A-11AA-42C2-8D34-B8C00D045F35}" type="presParOf" srcId="{DAB817E4-8487-4A1B-A823-C38D9A383B6A}" destId="{EC0EBBD5-7C46-477A-B5C1-4261EDE0B3E6}" srcOrd="8" destOrd="0" presId="urn:microsoft.com/office/officeart/2005/8/layout/list1"/>
    <dgm:cxn modelId="{6980AF00-FB88-4E1B-A023-93B3AB28511A}" type="presParOf" srcId="{EC0EBBD5-7C46-477A-B5C1-4261EDE0B3E6}" destId="{6EC36164-2AB5-46DE-A658-47249A5CDAC8}" srcOrd="0" destOrd="0" presId="urn:microsoft.com/office/officeart/2005/8/layout/list1"/>
    <dgm:cxn modelId="{28DEDDAE-BE0F-4BB5-9AEE-27D4001A605A}" type="presParOf" srcId="{EC0EBBD5-7C46-477A-B5C1-4261EDE0B3E6}" destId="{6BCD8DF0-C697-49D1-83BC-7E29276C4077}" srcOrd="1" destOrd="0" presId="urn:microsoft.com/office/officeart/2005/8/layout/list1"/>
    <dgm:cxn modelId="{1B49FF12-CF96-4331-9667-83A6CBEF74F7}" type="presParOf" srcId="{DAB817E4-8487-4A1B-A823-C38D9A383B6A}" destId="{9A71B68A-80CC-42C5-B1F9-4210158FA1B0}" srcOrd="9" destOrd="0" presId="urn:microsoft.com/office/officeart/2005/8/layout/list1"/>
    <dgm:cxn modelId="{4C0DC114-5F71-4DFB-9BE4-E47F8D7EF585}" type="presParOf" srcId="{DAB817E4-8487-4A1B-A823-C38D9A383B6A}" destId="{57E44D26-34BD-4044-ADDB-4EBDB385D63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AAC5F-6F12-4EEA-8015-EF534B3D4F8C}">
      <dsp:nvSpPr>
        <dsp:cNvPr id="0" name=""/>
        <dsp:cNvSpPr/>
      </dsp:nvSpPr>
      <dsp:spPr>
        <a:xfrm>
          <a:off x="1283" y="507350"/>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83E92F-3C25-4CFF-995F-F169D7BF834B}">
      <dsp:nvSpPr>
        <dsp:cNvPr id="0" name=""/>
        <dsp:cNvSpPr/>
      </dsp:nvSpPr>
      <dsp:spPr>
        <a:xfrm>
          <a:off x="501904" y="982940"/>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Content moderators remove explicit content from online platforms </a:t>
          </a:r>
          <a:r>
            <a:rPr lang="en-CA" sz="3400" b="0" i="0" kern="1200"/>
            <a:t>(Roberts, 2016)</a:t>
          </a:r>
          <a:endParaRPr lang="en-US" sz="3400" kern="1200"/>
        </a:p>
      </dsp:txBody>
      <dsp:txXfrm>
        <a:off x="585701" y="1066737"/>
        <a:ext cx="4337991" cy="2693452"/>
      </dsp:txXfrm>
    </dsp:sp>
    <dsp:sp modelId="{C4AF4BB4-626A-4E06-B3C0-B4D21A5A0E33}">
      <dsp:nvSpPr>
        <dsp:cNvPr id="0" name=""/>
        <dsp:cNvSpPr/>
      </dsp:nvSpPr>
      <dsp:spPr>
        <a:xfrm>
          <a:off x="5508110" y="507350"/>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E7CCE6-F9AA-4D1F-8F3B-4F74354FC683}">
      <dsp:nvSpPr>
        <dsp:cNvPr id="0" name=""/>
        <dsp:cNvSpPr/>
      </dsp:nvSpPr>
      <dsp:spPr>
        <a:xfrm>
          <a:off x="6008730" y="982940"/>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Mental health and well-being may be adversely affected </a:t>
          </a:r>
          <a:r>
            <a:rPr lang="en-CA" sz="3400" b="0" i="0" kern="1200" dirty="0"/>
            <a:t>(</a:t>
          </a:r>
          <a:r>
            <a:rPr lang="en-CA" sz="3400" b="0" i="0" kern="1200" dirty="0" err="1"/>
            <a:t>Wohn</a:t>
          </a:r>
          <a:r>
            <a:rPr lang="en-CA" sz="3400" b="0" i="0" kern="1200" dirty="0"/>
            <a:t>, 2019)</a:t>
          </a:r>
          <a:endParaRPr lang="en-US" sz="3400" kern="1200" dirty="0"/>
        </a:p>
      </dsp:txBody>
      <dsp:txXfrm>
        <a:off x="6092527" y="1066737"/>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24C82-479D-403A-970C-C09A5203FAD1}">
      <dsp:nvSpPr>
        <dsp:cNvPr id="0" name=""/>
        <dsp:cNvSpPr/>
      </dsp:nvSpPr>
      <dsp:spPr>
        <a:xfrm>
          <a:off x="2246" y="138666"/>
          <a:ext cx="3811607" cy="24746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2F5B55-F5F6-4A95-B0C4-78053C21F36D}">
      <dsp:nvSpPr>
        <dsp:cNvPr id="0" name=""/>
        <dsp:cNvSpPr/>
      </dsp:nvSpPr>
      <dsp:spPr>
        <a:xfrm>
          <a:off x="435254" y="550024"/>
          <a:ext cx="3811607" cy="247463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Both Reappraisal and Rumination = Not significant predictors of PTSD, mental health or burnout</a:t>
          </a:r>
        </a:p>
      </dsp:txBody>
      <dsp:txXfrm>
        <a:off x="507734" y="622504"/>
        <a:ext cx="3666647" cy="2329679"/>
      </dsp:txXfrm>
    </dsp:sp>
    <dsp:sp modelId="{14B55DFE-D5C8-4D00-850B-93BB03DC3109}">
      <dsp:nvSpPr>
        <dsp:cNvPr id="0" name=""/>
        <dsp:cNvSpPr/>
      </dsp:nvSpPr>
      <dsp:spPr>
        <a:xfrm>
          <a:off x="4679869" y="138666"/>
          <a:ext cx="3897069" cy="24746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0C890-55C5-4AD0-B12D-45F08A6508D6}">
      <dsp:nvSpPr>
        <dsp:cNvPr id="0" name=""/>
        <dsp:cNvSpPr/>
      </dsp:nvSpPr>
      <dsp:spPr>
        <a:xfrm>
          <a:off x="5112877" y="550024"/>
          <a:ext cx="3897069" cy="247463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t>Reappraisal and rumination = 9.58% of variance in PTSD scores</a:t>
          </a:r>
          <a:endParaRPr lang="en-US" sz="3000" kern="1200" dirty="0"/>
        </a:p>
      </dsp:txBody>
      <dsp:txXfrm>
        <a:off x="5185357" y="622504"/>
        <a:ext cx="3752109" cy="23296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8626A-4454-498F-8D38-83F3ED7F63DA}">
      <dsp:nvSpPr>
        <dsp:cNvPr id="0" name=""/>
        <dsp:cNvSpPr/>
      </dsp:nvSpPr>
      <dsp:spPr>
        <a:xfrm>
          <a:off x="1283" y="1424738"/>
          <a:ext cx="3003723" cy="15018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CA" sz="2400" kern="1200"/>
            <a:t>Small sample size</a:t>
          </a:r>
          <a:endParaRPr lang="en-US" sz="2400" kern="1200"/>
        </a:p>
      </dsp:txBody>
      <dsp:txXfrm>
        <a:off x="45271" y="1468726"/>
        <a:ext cx="2915747" cy="1413885"/>
      </dsp:txXfrm>
    </dsp:sp>
    <dsp:sp modelId="{57E09F8F-87C7-4C53-8523-D104E06BE8A1}">
      <dsp:nvSpPr>
        <dsp:cNvPr id="0" name=""/>
        <dsp:cNvSpPr/>
      </dsp:nvSpPr>
      <dsp:spPr>
        <a:xfrm>
          <a:off x="3755938" y="1424738"/>
          <a:ext cx="3003723" cy="15018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CA" sz="2400" kern="1200" dirty="0"/>
            <a:t>Assessed mental health and burnout at only one time period</a:t>
          </a:r>
          <a:endParaRPr lang="en-US" sz="2400" kern="1200" dirty="0"/>
        </a:p>
      </dsp:txBody>
      <dsp:txXfrm>
        <a:off x="3799926" y="1468726"/>
        <a:ext cx="2915747" cy="1413885"/>
      </dsp:txXfrm>
    </dsp:sp>
    <dsp:sp modelId="{AC15BC96-EE43-4106-96E7-A2AA5C6908C4}">
      <dsp:nvSpPr>
        <dsp:cNvPr id="0" name=""/>
        <dsp:cNvSpPr/>
      </dsp:nvSpPr>
      <dsp:spPr>
        <a:xfrm>
          <a:off x="7510592" y="1424738"/>
          <a:ext cx="3003723" cy="15018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CA" sz="2400" kern="1200" dirty="0"/>
            <a:t> Assess Emotion Regulation Flexibility</a:t>
          </a:r>
          <a:endParaRPr lang="en-US" sz="2400" kern="1200" dirty="0"/>
        </a:p>
      </dsp:txBody>
      <dsp:txXfrm>
        <a:off x="7554580" y="1468726"/>
        <a:ext cx="2915747" cy="14138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9227B-0B4D-4601-ACDB-B57D3A7DBE92}">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2B678-5FA6-4FA3-88B4-CC8BB7122355}">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Understand the presence of psychopathology symptoms in content moderators</a:t>
          </a:r>
          <a:endParaRPr lang="en-US" sz="2200" kern="1200" dirty="0"/>
        </a:p>
      </dsp:txBody>
      <dsp:txXfrm>
        <a:off x="383617" y="1447754"/>
        <a:ext cx="2847502" cy="1768010"/>
      </dsp:txXfrm>
    </dsp:sp>
    <dsp:sp modelId="{25B2C385-5161-4F17-9586-6EE5868B7FD4}">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F407B-8BD9-4E6C-A3BC-78E6A658D34D}">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Understand how moderators regulate their emotions</a:t>
          </a:r>
          <a:endParaRPr lang="en-US" sz="2200" kern="1200" dirty="0"/>
        </a:p>
      </dsp:txBody>
      <dsp:txXfrm>
        <a:off x="3998355" y="1447754"/>
        <a:ext cx="2847502" cy="1768010"/>
      </dsp:txXfrm>
    </dsp:sp>
    <dsp:sp modelId="{D11D7280-FB51-4908-BE47-03EDAE836F50}">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24055-47AB-4D1D-B3C5-2A0C6415F9DE}">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Design effective treatment methods</a:t>
          </a:r>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3049-2EBB-4B0B-89D5-5599D972D7E8}">
      <dsp:nvSpPr>
        <dsp:cNvPr id="0" name=""/>
        <dsp:cNvSpPr/>
      </dsp:nvSpPr>
      <dsp:spPr>
        <a:xfrm rot="5400000">
          <a:off x="6711057" y="-2597027"/>
          <a:ext cx="1439732" cy="69938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Char char="•"/>
          </a:pPr>
          <a:r>
            <a:rPr lang="en-US" sz="5600" kern="1200" dirty="0"/>
            <a:t>Adaptive strategy</a:t>
          </a:r>
        </a:p>
      </dsp:txBody>
      <dsp:txXfrm rot="-5400000">
        <a:off x="3934018" y="250294"/>
        <a:ext cx="6923528" cy="1299168"/>
      </dsp:txXfrm>
    </dsp:sp>
    <dsp:sp modelId="{616D5698-69EC-4E97-9A58-4D60C27DCF2F}">
      <dsp:nvSpPr>
        <dsp:cNvPr id="0" name=""/>
        <dsp:cNvSpPr/>
      </dsp:nvSpPr>
      <dsp:spPr>
        <a:xfrm>
          <a:off x="0" y="45"/>
          <a:ext cx="3934018" cy="17996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CA" sz="5100" b="0" i="0" kern="1200" dirty="0"/>
            <a:t>Cognitive Reappr</a:t>
          </a:r>
          <a:r>
            <a:rPr lang="en-CA" sz="5100" kern="1200" dirty="0"/>
            <a:t>aisal </a:t>
          </a:r>
          <a:endParaRPr lang="en-US" sz="5100" kern="1200" dirty="0"/>
        </a:p>
      </dsp:txBody>
      <dsp:txXfrm>
        <a:off x="87852" y="87897"/>
        <a:ext cx="3758314" cy="1623961"/>
      </dsp:txXfrm>
    </dsp:sp>
    <dsp:sp modelId="{4415060D-8C11-4C09-A1D1-82D8528430EC}">
      <dsp:nvSpPr>
        <dsp:cNvPr id="0" name=""/>
        <dsp:cNvSpPr/>
      </dsp:nvSpPr>
      <dsp:spPr>
        <a:xfrm rot="5400000">
          <a:off x="6711057" y="-706327"/>
          <a:ext cx="1439732" cy="699381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06680" rIns="213360" bIns="106680" numCol="1" spcCol="1270" anchor="ctr" anchorCtr="0">
          <a:noAutofit/>
        </a:bodyPr>
        <a:lstStyle/>
        <a:p>
          <a:pPr marL="285750" lvl="1" indent="-285750" algn="l" defTabSz="2489200">
            <a:lnSpc>
              <a:spcPct val="90000"/>
            </a:lnSpc>
            <a:spcBef>
              <a:spcPct val="0"/>
            </a:spcBef>
            <a:spcAft>
              <a:spcPct val="15000"/>
            </a:spcAft>
            <a:buChar char="•"/>
          </a:pPr>
          <a:r>
            <a:rPr lang="en-US" sz="5600" kern="1200" dirty="0"/>
            <a:t>Maladaptive strategy</a:t>
          </a:r>
        </a:p>
      </dsp:txBody>
      <dsp:txXfrm rot="-5400000">
        <a:off x="3934018" y="2140994"/>
        <a:ext cx="6923528" cy="1299168"/>
      </dsp:txXfrm>
    </dsp:sp>
    <dsp:sp modelId="{06923E54-0AD3-42CA-96F9-C1012B6FBA5F}">
      <dsp:nvSpPr>
        <dsp:cNvPr id="0" name=""/>
        <dsp:cNvSpPr/>
      </dsp:nvSpPr>
      <dsp:spPr>
        <a:xfrm>
          <a:off x="0" y="1889694"/>
          <a:ext cx="3934018" cy="17996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CA" sz="5100" b="0" i="0" kern="1200"/>
            <a:t>Rumination</a:t>
          </a:r>
          <a:endParaRPr lang="en-US" sz="5100" kern="1200"/>
        </a:p>
      </dsp:txBody>
      <dsp:txXfrm>
        <a:off x="87852" y="1977546"/>
        <a:ext cx="3758314" cy="1623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15865-E252-4A0A-92EB-4074BBFC3E3E}">
      <dsp:nvSpPr>
        <dsp:cNvPr id="0" name=""/>
        <dsp:cNvSpPr/>
      </dsp:nvSpPr>
      <dsp:spPr>
        <a:xfrm>
          <a:off x="0" y="1777"/>
          <a:ext cx="453089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94556BE-1F5E-41DF-89B5-4AA752F3D9E2}">
      <dsp:nvSpPr>
        <dsp:cNvPr id="0" name=""/>
        <dsp:cNvSpPr/>
      </dsp:nvSpPr>
      <dsp:spPr>
        <a:xfrm>
          <a:off x="0" y="1777"/>
          <a:ext cx="4530898" cy="12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Burnout:</a:t>
          </a:r>
        </a:p>
      </dsp:txBody>
      <dsp:txXfrm>
        <a:off x="0" y="1777"/>
        <a:ext cx="4530898" cy="1211965"/>
      </dsp:txXfrm>
    </dsp:sp>
    <dsp:sp modelId="{666EFAC8-C6F3-4416-B762-0338734B1357}">
      <dsp:nvSpPr>
        <dsp:cNvPr id="0" name=""/>
        <dsp:cNvSpPr/>
      </dsp:nvSpPr>
      <dsp:spPr>
        <a:xfrm>
          <a:off x="0" y="1213742"/>
          <a:ext cx="4530898"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063075-B6D4-4412-B237-3577C6B96207}">
      <dsp:nvSpPr>
        <dsp:cNvPr id="0" name=""/>
        <dsp:cNvSpPr/>
      </dsp:nvSpPr>
      <dsp:spPr>
        <a:xfrm>
          <a:off x="0" y="1213742"/>
          <a:ext cx="4530898" cy="12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CA" sz="3800" b="0" i="0" kern="1200" dirty="0"/>
            <a:t>Cognitive Reappr</a:t>
          </a:r>
          <a:r>
            <a:rPr lang="en-CA" sz="3800" kern="1200" dirty="0"/>
            <a:t>aisal </a:t>
          </a:r>
          <a:endParaRPr lang="en-US" sz="3800" kern="1200" dirty="0"/>
        </a:p>
      </dsp:txBody>
      <dsp:txXfrm>
        <a:off x="0" y="1213742"/>
        <a:ext cx="4530898" cy="1211965"/>
      </dsp:txXfrm>
    </dsp:sp>
    <dsp:sp modelId="{74C8921B-B93F-4C9A-BDCE-16BA7AA36010}">
      <dsp:nvSpPr>
        <dsp:cNvPr id="0" name=""/>
        <dsp:cNvSpPr/>
      </dsp:nvSpPr>
      <dsp:spPr>
        <a:xfrm>
          <a:off x="0" y="2425707"/>
          <a:ext cx="4530898"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9CDE25-1E72-4FF4-A037-31CEE7A5E65E}">
      <dsp:nvSpPr>
        <dsp:cNvPr id="0" name=""/>
        <dsp:cNvSpPr/>
      </dsp:nvSpPr>
      <dsp:spPr>
        <a:xfrm>
          <a:off x="0" y="2425707"/>
          <a:ext cx="4530898" cy="12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CA" sz="3800" b="0" i="0" kern="1200"/>
            <a:t>Rumination</a:t>
          </a:r>
          <a:endParaRPr lang="en-US" sz="3800" kern="1200" dirty="0"/>
        </a:p>
      </dsp:txBody>
      <dsp:txXfrm>
        <a:off x="0" y="2425707"/>
        <a:ext cx="4530898" cy="1211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09ED9-D213-48D6-B5E0-46E7928AEDD2}">
      <dsp:nvSpPr>
        <dsp:cNvPr id="0" name=""/>
        <dsp:cNvSpPr/>
      </dsp:nvSpPr>
      <dsp:spPr>
        <a:xfrm>
          <a:off x="0" y="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2D211-B823-4A84-A07F-F468CC27478F}">
      <dsp:nvSpPr>
        <dsp:cNvPr id="0" name=""/>
        <dsp:cNvSpPr/>
      </dsp:nvSpPr>
      <dsp:spPr>
        <a:xfrm>
          <a:off x="0" y="0"/>
          <a:ext cx="6489509" cy="262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100000"/>
            </a:lnSpc>
            <a:spcBef>
              <a:spcPct val="0"/>
            </a:spcBef>
            <a:spcAft>
              <a:spcPct val="35000"/>
            </a:spcAft>
            <a:buNone/>
          </a:pPr>
          <a:r>
            <a:rPr lang="en-CA" sz="4100" kern="1200" dirty="0"/>
            <a:t>Reappraisal = negatively associated with burnout and psychopathology symptoms</a:t>
          </a:r>
          <a:endParaRPr lang="en-US" sz="4100" kern="1200" dirty="0"/>
        </a:p>
      </dsp:txBody>
      <dsp:txXfrm>
        <a:off x="0" y="0"/>
        <a:ext cx="6489509" cy="2626280"/>
      </dsp:txXfrm>
    </dsp:sp>
    <dsp:sp modelId="{78FD8C24-D97E-4884-9DB4-FE59A2D11245}">
      <dsp:nvSpPr>
        <dsp:cNvPr id="0" name=""/>
        <dsp:cNvSpPr/>
      </dsp:nvSpPr>
      <dsp:spPr>
        <a:xfrm>
          <a:off x="0" y="262628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7B636-09D9-48C5-A8B9-DA8E79B5070E}">
      <dsp:nvSpPr>
        <dsp:cNvPr id="0" name=""/>
        <dsp:cNvSpPr/>
      </dsp:nvSpPr>
      <dsp:spPr>
        <a:xfrm>
          <a:off x="0" y="2626280"/>
          <a:ext cx="6489509" cy="262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100000"/>
            </a:lnSpc>
            <a:spcBef>
              <a:spcPct val="0"/>
            </a:spcBef>
            <a:spcAft>
              <a:spcPct val="35000"/>
            </a:spcAft>
            <a:buNone/>
          </a:pPr>
          <a:r>
            <a:rPr lang="en-CA" sz="4100" kern="1200" dirty="0"/>
            <a:t>Rumination = positively associated with burnout and psychopathology symptoms </a:t>
          </a:r>
          <a:endParaRPr lang="en-US" sz="4100" kern="1200" dirty="0"/>
        </a:p>
      </dsp:txBody>
      <dsp:txXfrm>
        <a:off x="0" y="2626280"/>
        <a:ext cx="6489509" cy="2626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F82C-C127-45E0-84C8-1E013F3B806A}">
      <dsp:nvSpPr>
        <dsp:cNvPr id="0" name=""/>
        <dsp:cNvSpPr/>
      </dsp:nvSpPr>
      <dsp:spPr>
        <a:xfrm>
          <a:off x="51" y="272287"/>
          <a:ext cx="4913783" cy="14995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i="1" kern="1200" dirty="0"/>
            <a:t>N</a:t>
          </a:r>
          <a:r>
            <a:rPr lang="en-US" sz="4100" kern="1200" dirty="0"/>
            <a:t> = 30</a:t>
          </a:r>
        </a:p>
      </dsp:txBody>
      <dsp:txXfrm>
        <a:off x="51" y="272287"/>
        <a:ext cx="4913783" cy="1499589"/>
      </dsp:txXfrm>
    </dsp:sp>
    <dsp:sp modelId="{95AAD05A-33C6-4F4B-BC6F-8FF7AF5797D5}">
      <dsp:nvSpPr>
        <dsp:cNvPr id="0" name=""/>
        <dsp:cNvSpPr/>
      </dsp:nvSpPr>
      <dsp:spPr>
        <a:xfrm>
          <a:off x="51" y="1771877"/>
          <a:ext cx="4913783" cy="23071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r>
            <a:rPr lang="en-US" sz="4100" kern="1200" dirty="0"/>
            <a:t>General population (not content moderators)</a:t>
          </a:r>
        </a:p>
      </dsp:txBody>
      <dsp:txXfrm>
        <a:off x="51" y="1771877"/>
        <a:ext cx="4913783" cy="2307172"/>
      </dsp:txXfrm>
    </dsp:sp>
    <dsp:sp modelId="{F5F395AD-F4D8-40C8-9A60-2A2DFEB810F8}">
      <dsp:nvSpPr>
        <dsp:cNvPr id="0" name=""/>
        <dsp:cNvSpPr/>
      </dsp:nvSpPr>
      <dsp:spPr>
        <a:xfrm>
          <a:off x="5601764" y="272287"/>
          <a:ext cx="4913783" cy="14995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kern="1200"/>
            <a:t>Recruitment method</a:t>
          </a:r>
        </a:p>
      </dsp:txBody>
      <dsp:txXfrm>
        <a:off x="5601764" y="272287"/>
        <a:ext cx="4913783" cy="1499589"/>
      </dsp:txXfrm>
    </dsp:sp>
    <dsp:sp modelId="{0C3FC00D-977D-4550-8771-681527BDE9F8}">
      <dsp:nvSpPr>
        <dsp:cNvPr id="0" name=""/>
        <dsp:cNvSpPr/>
      </dsp:nvSpPr>
      <dsp:spPr>
        <a:xfrm>
          <a:off x="5601764" y="1771877"/>
          <a:ext cx="4913783" cy="23071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r>
            <a:rPr lang="en-US" sz="4100" kern="1200"/>
            <a:t>Prolific </a:t>
          </a:r>
        </a:p>
      </dsp:txBody>
      <dsp:txXfrm>
        <a:off x="5601764" y="1771877"/>
        <a:ext cx="4913783" cy="2307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769EA-3DBE-43B5-8486-5FB9CFF85BB1}">
      <dsp:nvSpPr>
        <dsp:cNvPr id="0" name=""/>
        <dsp:cNvSpPr/>
      </dsp:nvSpPr>
      <dsp:spPr>
        <a:xfrm>
          <a:off x="0" y="17675"/>
          <a:ext cx="6489509"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Emotion Regulation </a:t>
          </a:r>
        </a:p>
      </dsp:txBody>
      <dsp:txXfrm>
        <a:off x="31613" y="49288"/>
        <a:ext cx="6426283" cy="584369"/>
      </dsp:txXfrm>
    </dsp:sp>
    <dsp:sp modelId="{84D9C13A-1687-4461-8C75-ED29E8679835}">
      <dsp:nvSpPr>
        <dsp:cNvPr id="0" name=""/>
        <dsp:cNvSpPr/>
      </dsp:nvSpPr>
      <dsp:spPr>
        <a:xfrm>
          <a:off x="0" y="665270"/>
          <a:ext cx="6489509"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Cognitive Emotion Regulation Questionnaire </a:t>
          </a:r>
          <a:r>
            <a:rPr lang="en-CA" sz="2100" kern="1200" dirty="0"/>
            <a:t>(</a:t>
          </a:r>
          <a:r>
            <a:rPr lang="en-CA" sz="2100" kern="1200" dirty="0" err="1"/>
            <a:t>Garnefski</a:t>
          </a:r>
          <a:r>
            <a:rPr lang="en-CA" sz="2100" kern="1200" dirty="0"/>
            <a:t>, </a:t>
          </a:r>
          <a:r>
            <a:rPr lang="en-CA" sz="2100" kern="1200" dirty="0" err="1"/>
            <a:t>Kraaij</a:t>
          </a:r>
          <a:r>
            <a:rPr lang="en-CA" sz="2100" kern="1200" dirty="0"/>
            <a:t> &amp; </a:t>
          </a:r>
          <a:r>
            <a:rPr lang="en-CA" sz="2100" kern="1200" dirty="0" err="1"/>
            <a:t>Spinhoven</a:t>
          </a:r>
          <a:r>
            <a:rPr lang="en-CA" sz="2100" kern="1200" dirty="0"/>
            <a:t> 2001)</a:t>
          </a:r>
          <a:endParaRPr lang="en-US" sz="2100" kern="1200" dirty="0"/>
        </a:p>
      </dsp:txBody>
      <dsp:txXfrm>
        <a:off x="0" y="665270"/>
        <a:ext cx="6489509" cy="656707"/>
      </dsp:txXfrm>
    </dsp:sp>
    <dsp:sp modelId="{B6BCF2D0-0976-4D3C-A261-96632B0BE5AA}">
      <dsp:nvSpPr>
        <dsp:cNvPr id="0" name=""/>
        <dsp:cNvSpPr/>
      </dsp:nvSpPr>
      <dsp:spPr>
        <a:xfrm>
          <a:off x="0" y="1321978"/>
          <a:ext cx="6489509" cy="64759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PTSD</a:t>
          </a:r>
          <a:endParaRPr lang="en-US" sz="2700" kern="1200" dirty="0"/>
        </a:p>
      </dsp:txBody>
      <dsp:txXfrm>
        <a:off x="31613" y="1353591"/>
        <a:ext cx="6426283" cy="584369"/>
      </dsp:txXfrm>
    </dsp:sp>
    <dsp:sp modelId="{A9954F37-EAD0-4228-B12B-1BBD682C922C}">
      <dsp:nvSpPr>
        <dsp:cNvPr id="0" name=""/>
        <dsp:cNvSpPr/>
      </dsp:nvSpPr>
      <dsp:spPr>
        <a:xfrm>
          <a:off x="0" y="1969573"/>
          <a:ext cx="6489509"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CA" sz="2100" kern="1200" dirty="0"/>
            <a:t>Posttraumatic Stress Disorder Checklist for DSM-5 (PCL-5; Blevins et al., 2015)</a:t>
          </a:r>
          <a:endParaRPr lang="en-US" sz="2100" kern="1200" dirty="0"/>
        </a:p>
      </dsp:txBody>
      <dsp:txXfrm>
        <a:off x="0" y="1969573"/>
        <a:ext cx="6489509" cy="656707"/>
      </dsp:txXfrm>
    </dsp:sp>
    <dsp:sp modelId="{C8133461-7ADA-4DF9-9765-D4F16DE4FC8E}">
      <dsp:nvSpPr>
        <dsp:cNvPr id="0" name=""/>
        <dsp:cNvSpPr/>
      </dsp:nvSpPr>
      <dsp:spPr>
        <a:xfrm>
          <a:off x="0" y="2626280"/>
          <a:ext cx="6489509" cy="64759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Anxiety, stress &amp; depression </a:t>
          </a:r>
          <a:endParaRPr lang="en-US" sz="2700" kern="1200"/>
        </a:p>
      </dsp:txBody>
      <dsp:txXfrm>
        <a:off x="31613" y="2657893"/>
        <a:ext cx="6426283" cy="584369"/>
      </dsp:txXfrm>
    </dsp:sp>
    <dsp:sp modelId="{94A8C19E-553E-4D34-8F8D-4461DA3C31D4}">
      <dsp:nvSpPr>
        <dsp:cNvPr id="0" name=""/>
        <dsp:cNvSpPr/>
      </dsp:nvSpPr>
      <dsp:spPr>
        <a:xfrm>
          <a:off x="0" y="3273875"/>
          <a:ext cx="6489509"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Depression Anxiety and Stress Scale-21 (DASS-21; Lovibond &amp; Lovibond, 1995)</a:t>
          </a:r>
        </a:p>
      </dsp:txBody>
      <dsp:txXfrm>
        <a:off x="0" y="3273875"/>
        <a:ext cx="6489509" cy="656707"/>
      </dsp:txXfrm>
    </dsp:sp>
    <dsp:sp modelId="{CD3C848E-7E0E-44AB-92A9-627DB7EBCDD9}">
      <dsp:nvSpPr>
        <dsp:cNvPr id="0" name=""/>
        <dsp:cNvSpPr/>
      </dsp:nvSpPr>
      <dsp:spPr>
        <a:xfrm>
          <a:off x="0" y="3930582"/>
          <a:ext cx="6489509"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Burnout</a:t>
          </a:r>
          <a:endParaRPr lang="en-US" sz="2700" kern="1200"/>
        </a:p>
      </dsp:txBody>
      <dsp:txXfrm>
        <a:off x="31613" y="3962195"/>
        <a:ext cx="6426283" cy="584369"/>
      </dsp:txXfrm>
    </dsp:sp>
    <dsp:sp modelId="{7B6A07FD-9888-47E8-B22B-F7D556BC4D4D}">
      <dsp:nvSpPr>
        <dsp:cNvPr id="0" name=""/>
        <dsp:cNvSpPr/>
      </dsp:nvSpPr>
      <dsp:spPr>
        <a:xfrm>
          <a:off x="0" y="4578177"/>
          <a:ext cx="6489509"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The Oldenburg Burnout Inventory (OLBI) (Demerouti et al., 2010)</a:t>
          </a:r>
        </a:p>
      </dsp:txBody>
      <dsp:txXfrm>
        <a:off x="0" y="4578177"/>
        <a:ext cx="6489509" cy="656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9AC4F-BE59-4EA0-9F37-D3AF01A6CEC1}">
      <dsp:nvSpPr>
        <dsp:cNvPr id="0" name=""/>
        <dsp:cNvSpPr/>
      </dsp:nvSpPr>
      <dsp:spPr>
        <a:xfrm>
          <a:off x="1742673" y="241"/>
          <a:ext cx="3347739" cy="2008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i="1" kern="1200"/>
            <a:t>N</a:t>
          </a:r>
          <a:r>
            <a:rPr lang="en-CA" sz="3100" kern="1200"/>
            <a:t> = 30</a:t>
          </a:r>
          <a:endParaRPr lang="en-US" sz="3100" kern="1200"/>
        </a:p>
      </dsp:txBody>
      <dsp:txXfrm>
        <a:off x="1742673" y="241"/>
        <a:ext cx="3347739" cy="2008643"/>
      </dsp:txXfrm>
    </dsp:sp>
    <dsp:sp modelId="{E428EEDE-2B48-41F9-A3C2-B251160D4217}">
      <dsp:nvSpPr>
        <dsp:cNvPr id="0" name=""/>
        <dsp:cNvSpPr/>
      </dsp:nvSpPr>
      <dsp:spPr>
        <a:xfrm>
          <a:off x="5425186" y="241"/>
          <a:ext cx="3347739" cy="200864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dirty="0"/>
            <a:t>Female </a:t>
          </a:r>
          <a:r>
            <a:rPr lang="en-CA" sz="3100" i="1" kern="1200" dirty="0"/>
            <a:t>n =</a:t>
          </a:r>
          <a:r>
            <a:rPr lang="en-CA" sz="3100" kern="1200" dirty="0"/>
            <a:t> 12, male </a:t>
          </a:r>
          <a:r>
            <a:rPr lang="en-CA" sz="3100" i="1" kern="1200" dirty="0"/>
            <a:t>n =</a:t>
          </a:r>
          <a:r>
            <a:rPr lang="en-CA" sz="3100" kern="1200" dirty="0"/>
            <a:t> 18</a:t>
          </a:r>
          <a:endParaRPr lang="en-US" sz="3100" kern="1200" dirty="0"/>
        </a:p>
      </dsp:txBody>
      <dsp:txXfrm>
        <a:off x="5425186" y="241"/>
        <a:ext cx="3347739" cy="2008643"/>
      </dsp:txXfrm>
    </dsp:sp>
    <dsp:sp modelId="{882CFBCF-5866-4DA6-B516-9A662F65C7E4}">
      <dsp:nvSpPr>
        <dsp:cNvPr id="0" name=""/>
        <dsp:cNvSpPr/>
      </dsp:nvSpPr>
      <dsp:spPr>
        <a:xfrm>
          <a:off x="3583930" y="2343658"/>
          <a:ext cx="3347739" cy="200864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a:t>White </a:t>
          </a:r>
          <a:r>
            <a:rPr lang="en-CA" sz="3100" i="1" kern="1200"/>
            <a:t>56.7%</a:t>
          </a:r>
          <a:r>
            <a:rPr lang="en-CA" sz="3100" kern="1200"/>
            <a:t> , Asian 20%, Black 13.3%, Mixed 6.7%, Other 3.3%</a:t>
          </a:r>
          <a:endParaRPr lang="en-US" sz="3100" kern="1200"/>
        </a:p>
      </dsp:txBody>
      <dsp:txXfrm>
        <a:off x="3583930" y="2343658"/>
        <a:ext cx="3347739" cy="20086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45F43-F108-4F73-9B69-EFBBDA1AE312}">
      <dsp:nvSpPr>
        <dsp:cNvPr id="0" name=""/>
        <dsp:cNvSpPr/>
      </dsp:nvSpPr>
      <dsp:spPr>
        <a:xfrm>
          <a:off x="1324170" y="4159"/>
          <a:ext cx="4252170" cy="25513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a:t>Reappraisal </a:t>
          </a:r>
          <a:endParaRPr lang="en-US" sz="6300" kern="1200" dirty="0"/>
        </a:p>
      </dsp:txBody>
      <dsp:txXfrm>
        <a:off x="1324170" y="4159"/>
        <a:ext cx="4252170" cy="2551302"/>
      </dsp:txXfrm>
    </dsp:sp>
    <dsp:sp modelId="{3F039E02-CAF1-43BF-BD27-747A98CC5CC6}">
      <dsp:nvSpPr>
        <dsp:cNvPr id="0" name=""/>
        <dsp:cNvSpPr/>
      </dsp:nvSpPr>
      <dsp:spPr>
        <a:xfrm>
          <a:off x="1324170" y="2980679"/>
          <a:ext cx="4252170" cy="255130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Rumination</a:t>
          </a:r>
        </a:p>
      </dsp:txBody>
      <dsp:txXfrm>
        <a:off x="1324170" y="2980679"/>
        <a:ext cx="4252170" cy="2551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67522-5A56-47DA-B4B1-CD91ECCB2EC4}">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6C3BC3-76C1-44F7-ACCE-C20D89713104}">
      <dsp:nvSpPr>
        <dsp:cNvPr id="0" name=""/>
        <dsp:cNvSpPr/>
      </dsp:nvSpPr>
      <dsp:spPr>
        <a:xfrm>
          <a:off x="525780" y="19448"/>
          <a:ext cx="7360920" cy="97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CA" sz="3300" kern="1200" dirty="0"/>
            <a:t>PTSD = PCL-5</a:t>
          </a:r>
          <a:endParaRPr lang="en-US" sz="3300" kern="1200" dirty="0"/>
        </a:p>
      </dsp:txBody>
      <dsp:txXfrm>
        <a:off x="573335" y="67003"/>
        <a:ext cx="7265810" cy="879050"/>
      </dsp:txXfrm>
    </dsp:sp>
    <dsp:sp modelId="{9107E405-F8C0-4E6C-A234-3C6A4A475738}">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8F83B-62DC-4BB5-928A-058F1163AD31}">
      <dsp:nvSpPr>
        <dsp:cNvPr id="0" name=""/>
        <dsp:cNvSpPr/>
      </dsp:nvSpPr>
      <dsp:spPr>
        <a:xfrm>
          <a:off x="525780" y="1516329"/>
          <a:ext cx="7360920" cy="9741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CA" sz="3300" kern="1200"/>
            <a:t>Mental health = DASS </a:t>
          </a:r>
          <a:endParaRPr lang="en-US" sz="3300" kern="1200"/>
        </a:p>
      </dsp:txBody>
      <dsp:txXfrm>
        <a:off x="573335" y="1563884"/>
        <a:ext cx="7265810" cy="879050"/>
      </dsp:txXfrm>
    </dsp:sp>
    <dsp:sp modelId="{57E44D26-34BD-4044-ADDB-4EBDB385D630}">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CD8DF0-C697-49D1-83BC-7E29276C4077}">
      <dsp:nvSpPr>
        <dsp:cNvPr id="0" name=""/>
        <dsp:cNvSpPr/>
      </dsp:nvSpPr>
      <dsp:spPr>
        <a:xfrm>
          <a:off x="525780" y="3013209"/>
          <a:ext cx="7360920" cy="974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CA" sz="3300" kern="1200" dirty="0"/>
            <a:t>Burnout = OLBI </a:t>
          </a:r>
          <a:endParaRPr lang="en-US" sz="3300" kern="1200" dirty="0"/>
        </a:p>
      </dsp:txBody>
      <dsp:txXfrm>
        <a:off x="573335" y="3060764"/>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799EF-3F83-4AA3-938C-14AD08C7CFAA}" type="datetimeFigureOut">
              <a:rPr lang="en-CA" smtClean="0"/>
              <a:t>2023-11-04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C1872-9E63-402E-AF9E-EBD320784F35}" type="slidenum">
              <a:rPr lang="en-CA" smtClean="0"/>
              <a:t>‹#›</a:t>
            </a:fld>
            <a:endParaRPr lang="en-CA"/>
          </a:p>
        </p:txBody>
      </p:sp>
    </p:spTree>
    <p:extLst>
      <p:ext uri="{BB962C8B-B14F-4D97-AF65-F5344CB8AC3E}">
        <p14:creationId xmlns:p14="http://schemas.microsoft.com/office/powerpoint/2010/main" val="302276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DC1872-9E63-402E-AF9E-EBD320784F35}" type="slidenum">
              <a:rPr lang="en-CA" smtClean="0"/>
              <a:t>1</a:t>
            </a:fld>
            <a:endParaRPr lang="en-CA"/>
          </a:p>
        </p:txBody>
      </p:sp>
    </p:spTree>
    <p:extLst>
      <p:ext uri="{BB962C8B-B14F-4D97-AF65-F5344CB8AC3E}">
        <p14:creationId xmlns:p14="http://schemas.microsoft.com/office/powerpoint/2010/main" val="414913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1" i="0" u="none" strike="noStrike">
              <a:solidFill>
                <a:srgbClr val="000000"/>
              </a:solidFill>
              <a:effectLst/>
              <a:latin typeface="Times New Roman" panose="02020603050405020304" pitchFamily="18" charset="0"/>
            </a:endParaRPr>
          </a:p>
          <a:p>
            <a:pPr rtl="0">
              <a:spcBef>
                <a:spcPts val="0"/>
              </a:spcBef>
              <a:spcAft>
                <a:spcPts val="0"/>
              </a:spcAft>
            </a:pPr>
            <a:r>
              <a:rPr lang="en-US" sz="1800" b="1" i="0" u="none" strike="noStrike">
                <a:solidFill>
                  <a:srgbClr val="000000"/>
                </a:solidFill>
                <a:effectLst/>
                <a:latin typeface="Times New Roman" panose="02020603050405020304" pitchFamily="18" charset="0"/>
              </a:rPr>
              <a:t>The Depression Anxiety Stress Scale (DASS).</a:t>
            </a:r>
            <a:endParaRPr lang="en-US" b="0">
              <a:effectLst/>
            </a:endParaRPr>
          </a:p>
          <a:p>
            <a:pPr rtl="0" fontAlgn="base">
              <a:spcBef>
                <a:spcPts val="0"/>
              </a:spcBef>
              <a:spcAft>
                <a:spcPts val="0"/>
              </a:spcAft>
              <a:buFont typeface="Arial" panose="020B0604020202020204" pitchFamily="34" charset="0"/>
              <a:buChar char="•"/>
            </a:pPr>
            <a:r>
              <a:rPr lang="en-US" sz="1800" b="1" i="0" u="none" strike="noStrike">
                <a:solidFill>
                  <a:srgbClr val="000000"/>
                </a:solidFill>
                <a:effectLst/>
                <a:latin typeface="Times New Roman" panose="02020603050405020304" pitchFamily="18" charset="0"/>
              </a:rPr>
              <a:t> </a:t>
            </a:r>
            <a:r>
              <a:rPr lang="en-US" sz="1800" b="0" i="0" u="none" strike="noStrike">
                <a:solidFill>
                  <a:srgbClr val="000000"/>
                </a:solidFill>
                <a:effectLst/>
                <a:latin typeface="Times New Roman" panose="02020603050405020304" pitchFamily="18" charset="0"/>
              </a:rPr>
              <a:t>The DASS consists of 21 items assessing three categories of negative emotional states: depression, anxiety, and stress</a:t>
            </a:r>
          </a:p>
          <a:p>
            <a:pPr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800" b="1" i="0" u="none" strike="noStrike">
                <a:solidFill>
                  <a:srgbClr val="980000"/>
                </a:solidFill>
                <a:effectLst/>
                <a:latin typeface="Times New Roman" panose="02020603050405020304" pitchFamily="18" charset="0"/>
              </a:rPr>
              <a:t>Well-being. </a:t>
            </a:r>
            <a:r>
              <a:rPr lang="en-US" sz="1800" b="0" i="0" u="none" strike="noStrike">
                <a:solidFill>
                  <a:srgbClr val="980000"/>
                </a:solidFill>
                <a:effectLst/>
                <a:latin typeface="Times New Roman" panose="02020603050405020304" pitchFamily="18" charset="0"/>
              </a:rPr>
              <a:t>Participants will complete a battery of measures assessing hedonic and </a:t>
            </a:r>
            <a:r>
              <a:rPr lang="en-US" sz="1800" b="0" i="0" u="none" strike="noStrike" err="1">
                <a:solidFill>
                  <a:srgbClr val="980000"/>
                </a:solidFill>
                <a:effectLst/>
                <a:latin typeface="Times New Roman" panose="02020603050405020304" pitchFamily="18" charset="0"/>
              </a:rPr>
              <a:t>eudaimonic</a:t>
            </a:r>
            <a:r>
              <a:rPr lang="en-US" sz="1800" b="0" i="0" u="none" strike="noStrike">
                <a:solidFill>
                  <a:srgbClr val="980000"/>
                </a:solidFill>
                <a:effectLst/>
                <a:latin typeface="Times New Roman" panose="02020603050405020304" pitchFamily="18" charset="0"/>
              </a:rPr>
              <a:t> well-being (including the Satisfaction with Life Scale, Experience of Meaning, and measures of </a:t>
            </a:r>
          </a:p>
          <a:p>
            <a:pPr rtl="0" fontAlgn="base">
              <a:spcBef>
                <a:spcPts val="0"/>
              </a:spcBef>
              <a:spcAft>
                <a:spcPts val="0"/>
              </a:spcAft>
              <a:buFont typeface="Arial" panose="020B0604020202020204" pitchFamily="34" charset="0"/>
              <a:buChar char="•"/>
            </a:pPr>
            <a:endParaRPr lang="en-US" sz="1800" b="0" i="0" u="none" strike="noStrike">
              <a:solidFill>
                <a:srgbClr val="980000"/>
              </a:solidFill>
              <a:effectLst/>
              <a:latin typeface="Times New Roman" panose="02020603050405020304" pitchFamily="18" charset="0"/>
            </a:endParaRPr>
          </a:p>
          <a:p>
            <a:r>
              <a:rPr lang="en-CA" sz="1800" b="1" u="sng">
                <a:solidFill>
                  <a:srgbClr val="FEFFFF"/>
                </a:solidFill>
              </a:rPr>
              <a:t>The Oldenburg Burnout Inventory: </a:t>
            </a:r>
            <a:r>
              <a:rPr lang="en-CA" sz="1800">
                <a:solidFill>
                  <a:srgbClr val="FEFFFF"/>
                </a:solidFill>
              </a:rPr>
              <a:t>Consists of 16 items</a:t>
            </a:r>
          </a:p>
          <a:p>
            <a:r>
              <a:rPr lang="en-CA" sz="1800">
                <a:solidFill>
                  <a:srgbClr val="FEFFFF"/>
                </a:solidFill>
              </a:rPr>
              <a:t>Assesses two core dimensions of burnout: exhaustion and disengagement</a:t>
            </a:r>
          </a:p>
          <a:p>
            <a:pPr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fld id="{FCDC1872-9E63-402E-AF9E-EBD320784F35}" type="slidenum">
              <a:rPr lang="en-CA" smtClean="0"/>
              <a:t>11</a:t>
            </a:fld>
            <a:endParaRPr lang="en-CA"/>
          </a:p>
        </p:txBody>
      </p:sp>
    </p:spTree>
    <p:extLst>
      <p:ext uri="{BB962C8B-B14F-4D97-AF65-F5344CB8AC3E}">
        <p14:creationId xmlns:p14="http://schemas.microsoft.com/office/powerpoint/2010/main" val="327024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ran  </a:t>
            </a:r>
            <a:r>
              <a:rPr lang="en-CA" sz="1800" dirty="0">
                <a:solidFill>
                  <a:srgbClr val="000000"/>
                </a:solidFill>
                <a:effectLst/>
                <a:latin typeface="Times New Roman" panose="02020603050405020304" pitchFamily="18" charset="0"/>
                <a:ea typeface="Times New Roman" panose="02020603050405020304" pitchFamily="18" charset="0"/>
              </a:rPr>
              <a:t>three multiple regression were analyses to assess reappraisal and rumination as predictors of PTSD (as captured by PCL-5 scores), mental health (depression, anxiety and stress as captured by the DASS), and burnout (as captured by OLBI scores), in content moderators.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a:t>
            </a:r>
            <a:r>
              <a:rPr lang="en-CA" sz="1800" dirty="0">
                <a:solidFill>
                  <a:srgbClr val="000000"/>
                </a:solidFill>
                <a:effectLst/>
                <a:latin typeface="Arial" panose="020B0604020202020204" pitchFamily="34" charset="0"/>
                <a:ea typeface="Arial" panose="020B0604020202020204" pitchFamily="34" charset="0"/>
              </a:rPr>
              <a:t>A multiple regression test revealed that both reappraisal and rumination were not significant predictors of </a:t>
            </a:r>
            <a:r>
              <a:rPr lang="en-CA" sz="1800" b="1" dirty="0">
                <a:solidFill>
                  <a:srgbClr val="000000"/>
                </a:solidFill>
                <a:effectLst/>
                <a:latin typeface="Arial" panose="020B0604020202020204" pitchFamily="34" charset="0"/>
                <a:ea typeface="Arial" panose="020B0604020202020204" pitchFamily="34" charset="0"/>
              </a:rPr>
              <a:t>PTSD (PCL-5). </a:t>
            </a:r>
            <a:r>
              <a:rPr lang="en-CA" sz="1800" b="0" dirty="0">
                <a:solidFill>
                  <a:srgbClr val="000000"/>
                </a:solidFill>
                <a:effectLst/>
                <a:latin typeface="Arial" panose="020B0604020202020204" pitchFamily="34" charset="0"/>
                <a:ea typeface="Arial" panose="020B0604020202020204" pitchFamily="34" charset="0"/>
              </a:rPr>
              <a:t>And while controlling for reappraisal rumination was not a sign. Predictor of PTSD and vise vera.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0000"/>
                </a:solidFill>
                <a:effectLst/>
                <a:latin typeface="Arial" panose="020B0604020202020204" pitchFamily="34" charset="0"/>
                <a:ea typeface="Times New Roman" panose="02020603050405020304" pitchFamily="18" charset="0"/>
              </a:rPr>
              <a:t>-</a:t>
            </a:r>
            <a:r>
              <a:rPr lang="en-CA" sz="1800" dirty="0">
                <a:solidFill>
                  <a:srgbClr val="000000"/>
                </a:solidFill>
                <a:effectLst/>
                <a:latin typeface="Arial" panose="020B0604020202020204" pitchFamily="34" charset="0"/>
                <a:ea typeface="Arial" panose="020B0604020202020204" pitchFamily="34" charset="0"/>
              </a:rPr>
              <a:t>A multiple regression test revealed that both reappraisal and rumination were not significant predictors of </a:t>
            </a:r>
            <a:r>
              <a:rPr lang="en-CA" sz="1800" b="1" dirty="0">
                <a:solidFill>
                  <a:srgbClr val="000000"/>
                </a:solidFill>
                <a:effectLst/>
                <a:latin typeface="Arial" panose="020B0604020202020204" pitchFamily="34" charset="0"/>
                <a:ea typeface="Arial" panose="020B0604020202020204" pitchFamily="34" charset="0"/>
              </a:rPr>
              <a:t>MENTAL HEALTH (DASS). </a:t>
            </a:r>
            <a:r>
              <a:rPr lang="en-CA" sz="1800" b="0" dirty="0">
                <a:solidFill>
                  <a:srgbClr val="000000"/>
                </a:solidFill>
                <a:effectLst/>
                <a:latin typeface="Arial" panose="020B0604020202020204" pitchFamily="34" charset="0"/>
                <a:ea typeface="Arial" panose="020B0604020202020204" pitchFamily="34" charset="0"/>
              </a:rPr>
              <a:t>And while controlling for reappraisal rumination was not a sign. Predictor of PTSD and vise vera.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Arial" panose="020B0604020202020204" pitchFamily="34" charset="0"/>
              </a:rPr>
              <a:t>-A multiple regression test revealed that both reappraisal and rumination were not significant predictors of </a:t>
            </a:r>
            <a:r>
              <a:rPr lang="en-CA" sz="1800" b="1" dirty="0">
                <a:solidFill>
                  <a:srgbClr val="000000"/>
                </a:solidFill>
                <a:effectLst/>
                <a:latin typeface="Arial" panose="020B0604020202020204" pitchFamily="34" charset="0"/>
                <a:ea typeface="Arial" panose="020B0604020202020204" pitchFamily="34" charset="0"/>
              </a:rPr>
              <a:t>BURNOUT (OLBI). </a:t>
            </a:r>
            <a:r>
              <a:rPr lang="en-CA" sz="1800" b="0" dirty="0">
                <a:solidFill>
                  <a:srgbClr val="000000"/>
                </a:solidFill>
                <a:effectLst/>
                <a:latin typeface="Arial" panose="020B0604020202020204" pitchFamily="34" charset="0"/>
                <a:ea typeface="Arial" panose="020B0604020202020204" pitchFamily="34" charset="0"/>
              </a:rPr>
              <a:t>And while controlling for reappraisal rumination was not a sign. Predictor of PTSD and vise vera.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0000"/>
                </a:solidFill>
                <a:effectLst/>
                <a:latin typeface="Arial" panose="020B0604020202020204" pitchFamily="34" charset="0"/>
                <a:ea typeface="Times New Roman" panose="02020603050405020304" pitchFamily="18" charset="0"/>
              </a:rPr>
              <a:t>-</a:t>
            </a:r>
            <a:endParaRPr lang="en-CA"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0000"/>
                </a:solidFill>
                <a:effectLst/>
                <a:latin typeface="Arial" panose="020B0604020202020204" pitchFamily="34" charset="0"/>
                <a:ea typeface="Times New Roman" panose="02020603050405020304" pitchFamily="18" charset="0"/>
              </a:rPr>
              <a:t>-</a:t>
            </a:r>
            <a:endParaRPr lang="en-CA"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1"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12</a:t>
            </a:fld>
            <a:endParaRPr lang="en-CA"/>
          </a:p>
        </p:txBody>
      </p:sp>
    </p:spTree>
    <p:extLst>
      <p:ext uri="{BB962C8B-B14F-4D97-AF65-F5344CB8AC3E}">
        <p14:creationId xmlns:p14="http://schemas.microsoft.com/office/powerpoint/2010/main" val="265795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ran  </a:t>
            </a:r>
            <a:r>
              <a:rPr lang="en-CA" sz="1200" dirty="0">
                <a:solidFill>
                  <a:srgbClr val="000000"/>
                </a:solidFill>
                <a:effectLst/>
                <a:latin typeface="Times New Roman" panose="02020603050405020304" pitchFamily="18" charset="0"/>
                <a:ea typeface="Times New Roman" panose="02020603050405020304" pitchFamily="18" charset="0"/>
              </a:rPr>
              <a:t>three multiple regression  analyses to assess reappraisal and rumination as predictors of PTSD (as captured by PCL-5 scores), mental health (depression, anxiety and stress as captured by the DASS), and burnout (as captured by OLBI scores), in content moderators.</a:t>
            </a: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14</a:t>
            </a:fld>
            <a:endParaRPr lang="en-CA"/>
          </a:p>
        </p:txBody>
      </p:sp>
    </p:spTree>
    <p:extLst>
      <p:ext uri="{BB962C8B-B14F-4D97-AF65-F5344CB8AC3E}">
        <p14:creationId xmlns:p14="http://schemas.microsoft.com/office/powerpoint/2010/main" val="142540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ran  </a:t>
            </a:r>
            <a:r>
              <a:rPr lang="en-CA" sz="1200" dirty="0">
                <a:solidFill>
                  <a:srgbClr val="000000"/>
                </a:solidFill>
                <a:effectLst/>
                <a:latin typeface="Times New Roman" panose="02020603050405020304" pitchFamily="18" charset="0"/>
                <a:ea typeface="Times New Roman" panose="02020603050405020304" pitchFamily="18" charset="0"/>
              </a:rPr>
              <a:t>three multiple regression  analyses to assess reappraisal and rumination as predictors of PTSD (as captured by PCL-5 scores), mental health (depression, anxiety and stress as captured by the DASS), and burnout (as captured by OLBI scores), in content moderators.</a:t>
            </a: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15</a:t>
            </a:fld>
            <a:endParaRPr lang="en-CA"/>
          </a:p>
        </p:txBody>
      </p:sp>
    </p:spTree>
    <p:extLst>
      <p:ext uri="{BB962C8B-B14F-4D97-AF65-F5344CB8AC3E}">
        <p14:creationId xmlns:p14="http://schemas.microsoft.com/office/powerpoint/2010/main" val="355537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rPr>
              <a:t>-</a:t>
            </a:r>
            <a:r>
              <a:rPr lang="en-CA" sz="1200" dirty="0">
                <a:solidFill>
                  <a:srgbClr val="000000"/>
                </a:solidFill>
                <a:effectLst/>
                <a:latin typeface="Arial" panose="020B0604020202020204" pitchFamily="34" charset="0"/>
                <a:ea typeface="Arial" panose="020B0604020202020204" pitchFamily="34" charset="0"/>
              </a:rPr>
              <a:t>A multiple regression test revealed that both reappraisal and rumination were not significant predictors of </a:t>
            </a:r>
            <a:r>
              <a:rPr lang="en-CA" sz="1200" b="1" dirty="0">
                <a:solidFill>
                  <a:srgbClr val="000000"/>
                </a:solidFill>
                <a:effectLst/>
                <a:latin typeface="Arial" panose="020B0604020202020204" pitchFamily="34" charset="0"/>
                <a:ea typeface="Arial" panose="020B0604020202020204" pitchFamily="34" charset="0"/>
              </a:rPr>
              <a:t>PTSD (PCL-5). </a:t>
            </a:r>
            <a:r>
              <a:rPr lang="en-CA" sz="1200" b="0" dirty="0">
                <a:solidFill>
                  <a:srgbClr val="000000"/>
                </a:solidFill>
                <a:effectLst/>
                <a:latin typeface="Arial" panose="020B0604020202020204" pitchFamily="34" charset="0"/>
                <a:ea typeface="Arial" panose="020B0604020202020204" pitchFamily="34" charset="0"/>
              </a:rPr>
              <a:t>And while controlling for reappraisal rumination was not a sign. Predictor of PTSD and vise vera. </a:t>
            </a: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16</a:t>
            </a:fld>
            <a:endParaRPr lang="en-CA"/>
          </a:p>
        </p:txBody>
      </p:sp>
    </p:spTree>
    <p:extLst>
      <p:ext uri="{BB962C8B-B14F-4D97-AF65-F5344CB8AC3E}">
        <p14:creationId xmlns:p14="http://schemas.microsoft.com/office/powerpoint/2010/main" val="64660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000000"/>
                </a:solidFill>
                <a:effectLst/>
                <a:latin typeface="Arial" panose="020B0604020202020204" pitchFamily="34" charset="0"/>
                <a:ea typeface="Times New Roman" panose="02020603050405020304" pitchFamily="18" charset="0"/>
              </a:rPr>
              <a:t>-As captured by the DASS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000000"/>
                </a:solidFill>
                <a:effectLst/>
                <a:latin typeface="Arial" panose="020B0604020202020204" pitchFamily="34" charset="0"/>
                <a:ea typeface="Times New Roman" panose="02020603050405020304" pitchFamily="18" charset="0"/>
              </a:rPr>
              <a:t>-</a:t>
            </a:r>
            <a:r>
              <a:rPr lang="en-CA" sz="1200" dirty="0">
                <a:solidFill>
                  <a:srgbClr val="000000"/>
                </a:solidFill>
                <a:effectLst/>
                <a:latin typeface="Arial" panose="020B0604020202020204" pitchFamily="34" charset="0"/>
                <a:ea typeface="Arial" panose="020B0604020202020204" pitchFamily="34" charset="0"/>
              </a:rPr>
              <a:t>A multiple regression test revealed that both reappraisal and rumination were not significant predictors of </a:t>
            </a:r>
            <a:r>
              <a:rPr lang="en-CA" sz="1200" b="1" dirty="0">
                <a:solidFill>
                  <a:srgbClr val="000000"/>
                </a:solidFill>
                <a:effectLst/>
                <a:latin typeface="Arial" panose="020B0604020202020204" pitchFamily="34" charset="0"/>
                <a:ea typeface="Arial" panose="020B0604020202020204" pitchFamily="34" charset="0"/>
              </a:rPr>
              <a:t>MENTAL HEALTH (DASS). </a:t>
            </a:r>
            <a:r>
              <a:rPr lang="en-CA" sz="1200" b="0" dirty="0">
                <a:solidFill>
                  <a:srgbClr val="000000"/>
                </a:solidFill>
                <a:effectLst/>
                <a:latin typeface="Arial" panose="020B0604020202020204" pitchFamily="34" charset="0"/>
                <a:ea typeface="Arial" panose="020B0604020202020204" pitchFamily="34" charset="0"/>
              </a:rPr>
              <a:t>And while controlling for reappraisal rumination was not a sign. Predictor of PTSD and vise vera. </a:t>
            </a: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17</a:t>
            </a:fld>
            <a:endParaRPr lang="en-CA"/>
          </a:p>
        </p:txBody>
      </p:sp>
    </p:spTree>
    <p:extLst>
      <p:ext uri="{BB962C8B-B14F-4D97-AF65-F5344CB8AC3E}">
        <p14:creationId xmlns:p14="http://schemas.microsoft.com/office/powerpoint/2010/main" val="400039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000000"/>
                </a:solidFill>
                <a:effectLst/>
                <a:latin typeface="Arial" panose="020B0604020202020204" pitchFamily="34" charset="0"/>
                <a:ea typeface="Arial" panose="020B0604020202020204" pitchFamily="34" charset="0"/>
              </a:rPr>
              <a:t>-As captured by the OLBI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Arial" panose="020B0604020202020204" pitchFamily="34" charset="0"/>
                <a:ea typeface="Arial" panose="020B0604020202020204" pitchFamily="34" charset="0"/>
              </a:rPr>
              <a:t>-A multiple regression test revealed that both reappraisal and rumination were not significant predictors of </a:t>
            </a:r>
            <a:r>
              <a:rPr lang="en-CA" sz="1200" b="1" dirty="0">
                <a:solidFill>
                  <a:srgbClr val="000000"/>
                </a:solidFill>
                <a:effectLst/>
                <a:latin typeface="Arial" panose="020B0604020202020204" pitchFamily="34" charset="0"/>
                <a:ea typeface="Arial" panose="020B0604020202020204" pitchFamily="34" charset="0"/>
              </a:rPr>
              <a:t>BURNOUT (OLBI). </a:t>
            </a:r>
            <a:r>
              <a:rPr lang="en-CA" sz="1200" b="0" dirty="0">
                <a:solidFill>
                  <a:srgbClr val="000000"/>
                </a:solidFill>
                <a:effectLst/>
                <a:latin typeface="Arial" panose="020B0604020202020204" pitchFamily="34" charset="0"/>
                <a:ea typeface="Arial" panose="020B0604020202020204" pitchFamily="34" charset="0"/>
              </a:rPr>
              <a:t>And while controlling for reappraisal rumination was not a sign. Predictor of PTSD and vise vera.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solidFill>
                  <a:srgbClr val="000000"/>
                </a:solidFill>
                <a:effectLst/>
                <a:latin typeface="Arial" panose="020B0604020202020204" pitchFamily="34" charset="0"/>
                <a:ea typeface="Times New Roman" panose="02020603050405020304" pitchFamily="18" charset="0"/>
              </a:rPr>
              <a:t>-</a:t>
            </a:r>
            <a:endParaRPr lang="en-CA" sz="12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DC1872-9E63-402E-AF9E-EBD320784F35}" type="slidenum">
              <a:rPr lang="en-CA" smtClean="0"/>
              <a:t>18</a:t>
            </a:fld>
            <a:endParaRPr lang="en-CA"/>
          </a:p>
        </p:txBody>
      </p:sp>
    </p:spTree>
    <p:extLst>
      <p:ext uri="{BB962C8B-B14F-4D97-AF65-F5344CB8AC3E}">
        <p14:creationId xmlns:p14="http://schemas.microsoft.com/office/powerpoint/2010/main" val="230414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r>
              <a:rPr lang="en-CA" sz="1800" dirty="0">
                <a:solidFill>
                  <a:srgbClr val="000000"/>
                </a:solidFill>
                <a:effectLst/>
                <a:latin typeface="Times New Roman" panose="02020603050405020304" pitchFamily="18" charset="0"/>
                <a:ea typeface="Times New Roman" panose="02020603050405020304" pitchFamily="18" charset="0"/>
              </a:rPr>
              <a:t>although rumination and reappraisal were not significant predictors of mental health scores, this regression revealed that 9.58% of the variance in PTSD scores were accounted for by reappraisal and rumination.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-This finding is congruent with past research on emotion regulation and PTSD. For example, research suggests there is a significant relationship between PTSD and persistent use of maladaptive strategies (i.e., rumination) (</a:t>
            </a:r>
            <a:r>
              <a:rPr lang="en-CA" sz="1800" dirty="0" err="1">
                <a:solidFill>
                  <a:srgbClr val="000000"/>
                </a:solidFill>
                <a:effectLst/>
                <a:latin typeface="Times New Roman" panose="02020603050405020304" pitchFamily="18" charset="0"/>
                <a:ea typeface="Times New Roman" panose="02020603050405020304" pitchFamily="18" charset="0"/>
              </a:rPr>
              <a:t>Seligowski</a:t>
            </a:r>
            <a:r>
              <a:rPr lang="en-CA" sz="1800" dirty="0">
                <a:solidFill>
                  <a:srgbClr val="000000"/>
                </a:solidFill>
                <a:effectLst/>
                <a:latin typeface="Times New Roman" panose="02020603050405020304" pitchFamily="18" charset="0"/>
                <a:ea typeface="Times New Roman" panose="02020603050405020304" pitchFamily="18" charset="0"/>
              </a:rPr>
              <a:t> et al., 2015). Interestingly, findings are mixed when it comes to the negative association between reappraisal and PTSD (Boden et al., 2012; Antonia et al.,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dirty="0">
                <a:solidFill>
                  <a:srgbClr val="000000"/>
                </a:solidFill>
                <a:effectLst/>
                <a:latin typeface="Times New Roman" panose="02020603050405020304" pitchFamily="18" charset="0"/>
                <a:ea typeface="Times New Roman" panose="02020603050405020304" pitchFamily="18" charset="0"/>
              </a:rPr>
              <a:t>Overall, although research support is mixed, research suggests that PTSD is associated with poor emotion regulation (Bonn-Miller et al., 2011).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dirty="0">
                <a:solidFill>
                  <a:srgbClr val="000000"/>
                </a:solidFill>
                <a:effectLst/>
                <a:latin typeface="Times New Roman" panose="02020603050405020304" pitchFamily="18" charset="0"/>
                <a:ea typeface="Times New Roman" panose="02020603050405020304" pitchFamily="18" charset="0"/>
              </a:rPr>
              <a:t>-In addition, the relationship between emotion regulation and PTSD is strong (Bonn-Miller et al., 2011), and may explain why our reappraisal and rumination regression revealed a large amount of the variance in PTSD, although this was not significant.</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19</a:t>
            </a:fld>
            <a:endParaRPr lang="en-CA"/>
          </a:p>
        </p:txBody>
      </p:sp>
    </p:spTree>
    <p:extLst>
      <p:ext uri="{BB962C8B-B14F-4D97-AF65-F5344CB8AC3E}">
        <p14:creationId xmlns:p14="http://schemas.microsoft.com/office/powerpoint/2010/main" val="233284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-two specific emotion regulation strategies looked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-emotion regulation flexibility is a better predictor of mental health when compared to looking a two specific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-Rather, flexibly using various repertoires in emotion regulation is more predictive of psychopathology symptoms (</a:t>
            </a:r>
            <a:r>
              <a:rPr lang="en-CA" sz="1800" dirty="0" err="1">
                <a:solidFill>
                  <a:srgbClr val="000000"/>
                </a:solidFill>
                <a:effectLst/>
                <a:latin typeface="Times New Roman" panose="02020603050405020304" pitchFamily="18" charset="0"/>
                <a:ea typeface="Times New Roman" panose="02020603050405020304" pitchFamily="18" charset="0"/>
              </a:rPr>
              <a:t>Aldao</a:t>
            </a:r>
            <a:r>
              <a:rPr lang="en-CA" sz="1800" dirty="0">
                <a:solidFill>
                  <a:srgbClr val="000000"/>
                </a:solidFill>
                <a:effectLst/>
                <a:latin typeface="Times New Roman" panose="02020603050405020304" pitchFamily="18" charset="0"/>
                <a:ea typeface="Times New Roman" panose="02020603050405020304" pitchFamily="18" charset="0"/>
              </a:rPr>
              <a:t> &amp; Nolen-Hoeksema,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-Thus, the use of adaptive strategies prevents the development of psychopathology symptoms only when the person uses maladaptive strategies often (</a:t>
            </a:r>
            <a:r>
              <a:rPr lang="en-CA" sz="1800" dirty="0" err="1">
                <a:solidFill>
                  <a:srgbClr val="000000"/>
                </a:solidFill>
                <a:effectLst/>
                <a:latin typeface="Times New Roman" panose="02020603050405020304" pitchFamily="18" charset="0"/>
                <a:ea typeface="Times New Roman" panose="02020603050405020304" pitchFamily="18" charset="0"/>
              </a:rPr>
              <a:t>Aldao</a:t>
            </a:r>
            <a:r>
              <a:rPr lang="en-CA" sz="1800" dirty="0">
                <a:solidFill>
                  <a:srgbClr val="000000"/>
                </a:solidFill>
                <a:effectLst/>
                <a:latin typeface="Times New Roman" panose="02020603050405020304" pitchFamily="18" charset="0"/>
                <a:ea typeface="Times New Roman" panose="02020603050405020304" pitchFamily="18" charset="0"/>
              </a:rPr>
              <a:t> &amp; Nolen-Hoeksema, 2012). Other researchers have further emphasized the role of flexibility in emotion regulation for adaptive outcomes (</a:t>
            </a:r>
            <a:r>
              <a:rPr lang="en-CA" sz="1800" dirty="0" err="1">
                <a:solidFill>
                  <a:srgbClr val="000000"/>
                </a:solidFill>
                <a:effectLst/>
                <a:latin typeface="Times New Roman" panose="02020603050405020304" pitchFamily="18" charset="0"/>
                <a:ea typeface="Times New Roman" panose="02020603050405020304" pitchFamily="18" charset="0"/>
              </a:rPr>
              <a:t>Aldao</a:t>
            </a:r>
            <a:r>
              <a:rPr lang="en-CA" sz="1800" dirty="0">
                <a:solidFill>
                  <a:srgbClr val="000000"/>
                </a:solidFill>
                <a:effectLst/>
                <a:latin typeface="Times New Roman" panose="02020603050405020304" pitchFamily="18" charset="0"/>
                <a:ea typeface="Times New Roman" panose="02020603050405020304" pitchFamily="18" charset="0"/>
              </a:rPr>
              <a:t> et al., 2015). Therefore, future studies investigating emotion regulation in content moderators should look at emotion regulation flexibility and how this may predict mental health outcomes. </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20</a:t>
            </a:fld>
            <a:endParaRPr lang="en-CA"/>
          </a:p>
        </p:txBody>
      </p:sp>
    </p:spTree>
    <p:extLst>
      <p:ext uri="{BB962C8B-B14F-4D97-AF65-F5344CB8AC3E}">
        <p14:creationId xmlns:p14="http://schemas.microsoft.com/office/powerpoint/2010/main" val="236965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-Despite these limitations, this study contributes to the limited but growing literature that investigates the importance of emotion regulation in the content moderator population.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800" dirty="0">
                <a:solidFill>
                  <a:srgbClr val="000000"/>
                </a:solidFill>
                <a:effectLst/>
                <a:latin typeface="Times New Roman" panose="02020603050405020304" pitchFamily="18" charset="0"/>
                <a:ea typeface="Times New Roman" panose="02020603050405020304" pitchFamily="18" charset="0"/>
              </a:rPr>
              <a:t>In conclusion, the results of the present study were not entirely consistent with past research investigating the association between emotion regulation and mental health. Contrary to past findings, there was rumination nor reappraisal was predictive of mental health and burnout. Future research would allow for further insight into the nature of this relationship to enhance our emotion regulation and mental health in the unique population of content moderators.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CA" sz="1800" dirty="0">
              <a:solidFill>
                <a:srgbClr val="000000"/>
              </a:solidFill>
              <a:effectLst/>
              <a:latin typeface="Times New Roman" panose="02020603050405020304" pitchFamily="18" charset="0"/>
              <a:ea typeface="Times New Roman" panose="02020603050405020304" pitchFamily="18" charset="0"/>
            </a:endParaRPr>
          </a:p>
          <a:p>
            <a:r>
              <a:rPr lang="en-CA" sz="1800" dirty="0">
                <a:solidFill>
                  <a:srgbClr val="FEFFFF"/>
                </a:solidFill>
              </a:rPr>
              <a:t>Future research on CM’s would: </a:t>
            </a:r>
          </a:p>
          <a:p>
            <a:r>
              <a:rPr lang="en-CA" sz="1800" dirty="0">
                <a:solidFill>
                  <a:srgbClr val="FEFFFF"/>
                </a:solidFill>
              </a:rPr>
              <a:t>Understand how moderators regulate their emotions.</a:t>
            </a:r>
          </a:p>
          <a:p>
            <a:r>
              <a:rPr lang="en-CA" sz="1800" dirty="0">
                <a:solidFill>
                  <a:srgbClr val="FEFFFF"/>
                </a:solidFill>
              </a:rPr>
              <a:t>Design effective treatment methods.</a:t>
            </a:r>
          </a:p>
          <a:p>
            <a:r>
              <a:rPr lang="en-CA" sz="1800" dirty="0">
                <a:solidFill>
                  <a:srgbClr val="FEFFFF"/>
                </a:solidFill>
              </a:rPr>
              <a:t>Understand the presence of psychopathology symptoms in content moderators.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21</a:t>
            </a:fld>
            <a:endParaRPr lang="en-CA"/>
          </a:p>
        </p:txBody>
      </p:sp>
    </p:spTree>
    <p:extLst>
      <p:ext uri="{BB962C8B-B14F-4D97-AF65-F5344CB8AC3E}">
        <p14:creationId xmlns:p14="http://schemas.microsoft.com/office/powerpoint/2010/main" val="68091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DC1872-9E63-402E-AF9E-EBD320784F35}" type="slidenum">
              <a:rPr lang="en-CA" smtClean="0"/>
              <a:t>2</a:t>
            </a:fld>
            <a:endParaRPr lang="en-CA"/>
          </a:p>
        </p:txBody>
      </p:sp>
    </p:spTree>
    <p:extLst>
      <p:ext uri="{BB962C8B-B14F-4D97-AF65-F5344CB8AC3E}">
        <p14:creationId xmlns:p14="http://schemas.microsoft.com/office/powerpoint/2010/main" val="4254831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DC1872-9E63-402E-AF9E-EBD320784F35}" type="slidenum">
              <a:rPr lang="en-CA" smtClean="0"/>
              <a:t>22</a:t>
            </a:fld>
            <a:endParaRPr lang="en-CA"/>
          </a:p>
        </p:txBody>
      </p:sp>
    </p:spTree>
    <p:extLst>
      <p:ext uri="{BB962C8B-B14F-4D97-AF65-F5344CB8AC3E}">
        <p14:creationId xmlns:p14="http://schemas.microsoft.com/office/powerpoint/2010/main" val="3440101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DC1872-9E63-402E-AF9E-EBD320784F35}" type="slidenum">
              <a:rPr lang="en-CA" smtClean="0"/>
              <a:t>23</a:t>
            </a:fld>
            <a:endParaRPr lang="en-CA"/>
          </a:p>
        </p:txBody>
      </p:sp>
    </p:spTree>
    <p:extLst>
      <p:ext uri="{BB962C8B-B14F-4D97-AF65-F5344CB8AC3E}">
        <p14:creationId xmlns:p14="http://schemas.microsoft.com/office/powerpoint/2010/main" val="362465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24</a:t>
            </a:fld>
            <a:endParaRPr lang="en-CA"/>
          </a:p>
        </p:txBody>
      </p:sp>
    </p:spTree>
    <p:extLst>
      <p:ext uri="{BB962C8B-B14F-4D97-AF65-F5344CB8AC3E}">
        <p14:creationId xmlns:p14="http://schemas.microsoft.com/office/powerpoint/2010/main" val="173442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-Higher scores for the DASS suggest more </a:t>
            </a:r>
            <a:r>
              <a:rPr lang="en-CA" dirty="0" err="1"/>
              <a:t>Deppression</a:t>
            </a:r>
            <a:r>
              <a:rPr lang="en-CA" dirty="0"/>
              <a:t> anxiety and stress</a:t>
            </a:r>
          </a:p>
          <a:p>
            <a:r>
              <a:rPr lang="en-CA" dirty="0"/>
              <a:t>-Higher Scores for the OLBI indicate more burnout. However, this question is reverse scored; therefore, lower scores indicate higher burnout.</a:t>
            </a:r>
          </a:p>
        </p:txBody>
      </p:sp>
      <p:sp>
        <p:nvSpPr>
          <p:cNvPr id="4" name="Slide Number Placeholder 3"/>
          <p:cNvSpPr>
            <a:spLocks noGrp="1"/>
          </p:cNvSpPr>
          <p:nvPr>
            <p:ph type="sldNum" sz="quarter" idx="5"/>
          </p:nvPr>
        </p:nvSpPr>
        <p:spPr/>
        <p:txBody>
          <a:bodyPr/>
          <a:lstStyle/>
          <a:p>
            <a:fld id="{FCDC1872-9E63-402E-AF9E-EBD320784F35}" type="slidenum">
              <a:rPr lang="en-CA" smtClean="0"/>
              <a:t>25</a:t>
            </a:fld>
            <a:endParaRPr lang="en-CA"/>
          </a:p>
        </p:txBody>
      </p:sp>
    </p:spTree>
    <p:extLst>
      <p:ext uri="{BB962C8B-B14F-4D97-AF65-F5344CB8AC3E}">
        <p14:creationId xmlns:p14="http://schemas.microsoft.com/office/powerpoint/2010/main" val="88458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As our world continues to become more technologically advanced, keeping social media platforms safe is becoming increasingly important. Therefore, moderators of these platforms serve a vital role in protecting users.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Content moderators are digital gatekeepers that remove illegal or disturbing content from online platforms (Roberts, 2016).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Importantly, content moderators must view explicit content that may be violent, pornographic or discriminatory in nature (Roberts, 2016). In addition to this, viewing of this explicit content is very repetitive in nature (</a:t>
            </a:r>
            <a:r>
              <a:rPr lang="en-US" sz="1800" b="0" i="0" u="none" strike="noStrike" dirty="0" err="1">
                <a:solidFill>
                  <a:srgbClr val="000000"/>
                </a:solidFill>
                <a:effectLst/>
                <a:latin typeface="Times New Roman" panose="02020603050405020304" pitchFamily="18" charset="0"/>
              </a:rPr>
              <a:t>Steiger</a:t>
            </a:r>
            <a:r>
              <a:rPr lang="en-US" sz="1800" b="0" i="0" u="none" strike="noStrike" dirty="0">
                <a:solidFill>
                  <a:srgbClr val="000000"/>
                </a:solidFill>
                <a:effectLst/>
                <a:latin typeface="Times New Roman" panose="02020603050405020304" pitchFamily="18" charset="0"/>
              </a:rPr>
              <a:t> et al., 2021).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Given the repeated and explicit nature of the content these individuals view, their wellness and mental health may be adversely impacted (</a:t>
            </a:r>
            <a:r>
              <a:rPr lang="en-US" sz="1800" b="0" i="0" u="none" strike="noStrike" dirty="0" err="1">
                <a:solidFill>
                  <a:srgbClr val="000000"/>
                </a:solidFill>
                <a:effectLst/>
                <a:latin typeface="Times New Roman" panose="02020603050405020304" pitchFamily="18" charset="0"/>
              </a:rPr>
              <a:t>Wohn</a:t>
            </a:r>
            <a:r>
              <a:rPr lang="en-US" sz="1800" b="0" i="0" u="none" strike="noStrike" dirty="0">
                <a:solidFill>
                  <a:srgbClr val="000000"/>
                </a:solidFill>
                <a:effectLst/>
                <a:latin typeface="Times New Roman" panose="02020603050405020304" pitchFamily="18" charset="0"/>
              </a:rPr>
              <a:t>, 2019).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However, there is a lack of empirical research on how content moderators’ mental health is impacted</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Nor has research investigated how content moderators may regulate their emotions in order to cope with the negative content they view.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3</a:t>
            </a:fld>
            <a:endParaRPr lang="en-CA"/>
          </a:p>
        </p:txBody>
      </p:sp>
    </p:spTree>
    <p:extLst>
      <p:ext uri="{BB962C8B-B14F-4D97-AF65-F5344CB8AC3E}">
        <p14:creationId xmlns:p14="http://schemas.microsoft.com/office/powerpoint/2010/main" val="35637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b="0" dirty="0">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Only recently has content moderation been widely discussed in an academic setting.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sng" strike="noStrike" dirty="0">
                <a:solidFill>
                  <a:srgbClr val="000000"/>
                </a:solidFill>
                <a:effectLst/>
                <a:latin typeface="Times New Roman" panose="02020603050405020304" pitchFamily="18" charset="0"/>
              </a:rPr>
              <a:t>Secondary trauma is likely to occur when a content moderator is exposed to content in which an individual is traumatized themselves and in turn the moderator is exposed to the traumatic content indirectly (</a:t>
            </a:r>
            <a:r>
              <a:rPr lang="en-US" sz="1800" b="0" i="0" u="sng" strike="noStrike" dirty="0" err="1">
                <a:solidFill>
                  <a:srgbClr val="000000"/>
                </a:solidFill>
                <a:effectLst/>
                <a:latin typeface="Times New Roman" panose="02020603050405020304" pitchFamily="18" charset="0"/>
              </a:rPr>
              <a:t>Wohn</a:t>
            </a:r>
            <a:r>
              <a:rPr lang="en-US" sz="1800" b="0" i="0" u="sng" strike="noStrike" dirty="0">
                <a:solidFill>
                  <a:srgbClr val="000000"/>
                </a:solidFill>
                <a:effectLst/>
                <a:latin typeface="Times New Roman" panose="02020603050405020304" pitchFamily="18" charset="0"/>
              </a:rPr>
              <a:t>, 2019). </a:t>
            </a:r>
          </a:p>
          <a:p>
            <a:pPr marL="457200" rtl="0" fontAlgn="base">
              <a:spcBef>
                <a:spcPts val="0"/>
              </a:spcBef>
              <a:spcAft>
                <a:spcPts val="0"/>
              </a:spcAft>
              <a:buFont typeface="Arial" panose="020B0604020202020204" pitchFamily="34" charset="0"/>
              <a:buChar char="•"/>
            </a:pPr>
            <a:r>
              <a:rPr lang="en-CA" sz="1800" dirty="0">
                <a:solidFill>
                  <a:srgbClr val="000000"/>
                </a:solidFill>
                <a:effectLst/>
                <a:latin typeface="Times New Roman" panose="02020603050405020304" pitchFamily="18" charset="0"/>
                <a:ea typeface="Times New Roman" panose="02020603050405020304" pitchFamily="18" charset="0"/>
              </a:rPr>
              <a:t>Vicarious trauma is when individuals view traumatic content and change their view of themselves and others due to watching others go through a traumatic event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Although there is a lack of scientific research investigating this issue, studies on similar highly stressful occupations have suggested that being indirectly exposed to traumatic content may have detrimental consequences for mental health. For example, many journalists exposed to graphic user-generated content and 911 telecommunicators reported experiencing symptomology similar to that expressed in people with posttraumatic stress disorder (PTSD) (Feinstein et al., 2014; Pierce &amp; Lilly, 2012).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Also, investigators on police teams investigating </a:t>
            </a:r>
            <a:r>
              <a:rPr lang="en-US" sz="1800" b="1" i="0" u="none" strike="noStrike" dirty="0">
                <a:solidFill>
                  <a:srgbClr val="000000"/>
                </a:solidFill>
                <a:effectLst/>
                <a:latin typeface="Times New Roman" panose="02020603050405020304" pitchFamily="18" charset="0"/>
              </a:rPr>
              <a:t>Internet Child Exploitation (ICE) </a:t>
            </a:r>
            <a:r>
              <a:rPr lang="en-US" sz="1800" b="0" i="0" u="none" strike="noStrike" dirty="0">
                <a:solidFill>
                  <a:srgbClr val="000000"/>
                </a:solidFill>
                <a:effectLst/>
                <a:latin typeface="Times New Roman" panose="02020603050405020304" pitchFamily="18" charset="0"/>
              </a:rPr>
              <a:t>are exposed to extremely explicit content involving young children and may experience the effects of secondary trauma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ICE team members reported large  amounts of burnout symptoms (Burns et al., 2008).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a:t>
            </a:r>
            <a:endParaRPr lang="en-US" sz="1800" b="0" i="0" u="sng"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sng" strike="noStrike" dirty="0">
                <a:solidFill>
                  <a:srgbClr val="000000"/>
                </a:solidFill>
                <a:effectLst/>
                <a:latin typeface="Times New Roman" panose="02020603050405020304" pitchFamily="18" charset="0"/>
              </a:rPr>
              <a:t>Overall, the effects of secondary trauma likely influence content moderators, given the repetition and explicit content they view. It is important to understand how content moderators respond to frequent emotionally evocative events. However, to date, there is no published research investigating emotion regulation in commercial content moderators.</a:t>
            </a:r>
            <a:r>
              <a:rPr lang="en-US" sz="1800" b="1" i="0" u="sng" strike="noStrike" dirty="0">
                <a:solidFill>
                  <a:srgbClr val="000000"/>
                </a:solidFill>
                <a:effectLst/>
                <a:latin typeface="Times New Roman" panose="02020603050405020304" pitchFamily="18" charset="0"/>
              </a:rPr>
              <a:t> </a:t>
            </a:r>
            <a:endParaRPr lang="en-US" sz="1800" b="0" i="0" u="sng" strike="noStrike" dirty="0">
              <a:solidFill>
                <a:srgbClr val="000000"/>
              </a:solidFill>
              <a:effectLst/>
              <a:latin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4</a:t>
            </a:fld>
            <a:endParaRPr lang="en-CA"/>
          </a:p>
        </p:txBody>
      </p:sp>
    </p:spTree>
    <p:extLst>
      <p:ext uri="{BB962C8B-B14F-4D97-AF65-F5344CB8AC3E}">
        <p14:creationId xmlns:p14="http://schemas.microsoft.com/office/powerpoint/2010/main" val="180124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Times New Roman" panose="02020603050405020304" pitchFamily="18" charset="0"/>
              </a:rPr>
              <a:t>Emotion Regulation</a:t>
            </a: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sng" strike="noStrike" dirty="0">
                <a:solidFill>
                  <a:srgbClr val="000000"/>
                </a:solidFill>
                <a:effectLst/>
                <a:latin typeface="Times New Roman" panose="02020603050405020304" pitchFamily="18" charset="0"/>
              </a:rPr>
              <a:t>Emotion regulation involves attempting to alter how an individual may experience or express emotions, and the type of emotion they experience (Gross, 2015).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This process may be conscious or unconscious and may alter the negative affect a person may experience (Gross. 2002; Troy et al. 2010). </a:t>
            </a:r>
          </a:p>
          <a:p>
            <a:pPr marL="457200"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Interestingly</a:t>
            </a:r>
            <a:r>
              <a:rPr lang="en-US" sz="1800" b="0" i="0" u="sng" strike="noStrike" dirty="0">
                <a:solidFill>
                  <a:srgbClr val="000000"/>
                </a:solidFill>
                <a:effectLst/>
                <a:latin typeface="Times New Roman" panose="02020603050405020304" pitchFamily="18" charset="0"/>
              </a:rPr>
              <a:t>, effective regulation of emotions is critical for our mental health and protects us against depressive symptoms and psychopathology more broadly</a:t>
            </a:r>
            <a:r>
              <a:rPr lang="en-US" sz="1800" b="0" i="0" u="none" strike="noStrike" dirty="0">
                <a:solidFill>
                  <a:srgbClr val="000000"/>
                </a:solidFill>
                <a:effectLst/>
                <a:latin typeface="Times New Roman" panose="02020603050405020304" pitchFamily="18" charset="0"/>
              </a:rPr>
              <a:t> (Beck, Rush, Shaw, &amp; Emery, 1979; Troy et al. 2010). In addition to this, disorders such as depression and anxiety are viewed as difficulties in emotion regulation (</a:t>
            </a:r>
            <a:r>
              <a:rPr lang="en-US" sz="1800" b="0" i="0" u="none" strike="noStrike" dirty="0" err="1">
                <a:solidFill>
                  <a:srgbClr val="000000"/>
                </a:solidFill>
                <a:effectLst/>
                <a:latin typeface="Times New Roman" panose="02020603050405020304" pitchFamily="18" charset="0"/>
              </a:rPr>
              <a:t>Aldao</a:t>
            </a:r>
            <a:r>
              <a:rPr lang="en-US" sz="1800" b="0" i="0" u="none" strike="noStrike" dirty="0">
                <a:solidFill>
                  <a:srgbClr val="000000"/>
                </a:solidFill>
                <a:effectLst/>
                <a:latin typeface="Times New Roman" panose="02020603050405020304" pitchFamily="18" charset="0"/>
              </a:rPr>
              <a:t> &amp; Nolen-Hoeksema, 2010).</a:t>
            </a: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5</a:t>
            </a:fld>
            <a:endParaRPr lang="en-CA"/>
          </a:p>
        </p:txBody>
      </p:sp>
    </p:spTree>
    <p:extLst>
      <p:ext uri="{BB962C8B-B14F-4D97-AF65-F5344CB8AC3E}">
        <p14:creationId xmlns:p14="http://schemas.microsoft.com/office/powerpoint/2010/main" val="244562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800" b="0" i="0" u="sng" strike="noStrike" dirty="0">
                <a:solidFill>
                  <a:srgbClr val="00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Reappraisal involves altering an interpretation of an emotional event to reduce distress outcomes (</a:t>
            </a:r>
            <a:r>
              <a:rPr lang="en-US" sz="1800" b="0" i="0" u="none" strike="noStrike" dirty="0" err="1">
                <a:solidFill>
                  <a:srgbClr val="000000"/>
                </a:solidFill>
                <a:effectLst/>
                <a:latin typeface="Times New Roman" panose="02020603050405020304" pitchFamily="18" charset="0"/>
              </a:rPr>
              <a:t>Aldao</a:t>
            </a:r>
            <a:r>
              <a:rPr lang="en-US" sz="1800" b="0" i="0" u="none" strike="noStrike" dirty="0">
                <a:solidFill>
                  <a:srgbClr val="000000"/>
                </a:solidFill>
                <a:effectLst/>
                <a:latin typeface="Times New Roman" panose="02020603050405020304" pitchFamily="18" charset="0"/>
              </a:rPr>
              <a:t> et, 2010; Gross, 2001; Troy, Wilhelm, Shallcross &amp; </a:t>
            </a:r>
            <a:r>
              <a:rPr lang="en-US" sz="1800" b="0" i="0" u="none" strike="noStrike" dirty="0" err="1">
                <a:solidFill>
                  <a:srgbClr val="000000"/>
                </a:solidFill>
                <a:effectLst/>
                <a:latin typeface="Times New Roman" panose="02020603050405020304" pitchFamily="18" charset="0"/>
              </a:rPr>
              <a:t>Mauss</a:t>
            </a:r>
            <a:r>
              <a:rPr lang="en-US" sz="1800" b="0" i="0" u="none" strike="noStrike" dirty="0">
                <a:solidFill>
                  <a:srgbClr val="000000"/>
                </a:solidFill>
                <a:effectLst/>
                <a:latin typeface="Times New Roman" panose="02020603050405020304" pitchFamily="18" charset="0"/>
              </a:rPr>
              <a:t>, 2010).</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This strategy predicts reduced negative emotion, increased positive emotion, and positive health outcomes (</a:t>
            </a:r>
            <a:r>
              <a:rPr lang="en-US" sz="1800" b="0" i="0" u="none" strike="noStrike" dirty="0" err="1">
                <a:solidFill>
                  <a:srgbClr val="000000"/>
                </a:solidFill>
                <a:effectLst/>
                <a:latin typeface="Times New Roman" panose="02020603050405020304" pitchFamily="18" charset="0"/>
              </a:rPr>
              <a:t>Aldao</a:t>
            </a:r>
            <a:r>
              <a:rPr lang="en-US" sz="1800" b="0" i="0" u="none" strike="noStrike" dirty="0">
                <a:solidFill>
                  <a:srgbClr val="000000"/>
                </a:solidFill>
                <a:effectLst/>
                <a:latin typeface="Times New Roman" panose="02020603050405020304" pitchFamily="18" charset="0"/>
              </a:rPr>
              <a:t> et, 2010; Gross, 2001; Troy et al. 2010).</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Reappraisal could be if the CM thinks to themselves (“this situation could be a lot worse), </a:t>
            </a:r>
          </a:p>
          <a:p>
            <a:pPr marL="457200" rtl="0" fontAlgn="base">
              <a:spcBef>
                <a:spcPts val="0"/>
              </a:spcBef>
              <a:spcAft>
                <a:spcPts val="0"/>
              </a:spcAft>
              <a:buFont typeface="Arial" panose="020B0604020202020204" pitchFamily="34" charset="0"/>
              <a:buChar char="•"/>
            </a:pPr>
            <a:r>
              <a:rPr lang="en-US" sz="1800" b="0" i="0" u="none" strike="noStrike" dirty="0">
                <a:solidFill>
                  <a:srgbClr val="660000"/>
                </a:solidFill>
                <a:effectLst/>
                <a:latin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rPr>
              <a:t>Given that content moderators are repeatedly exposed to explicit content over which they have no control, reappraisal is likely an effective strategy for them to use to decrease depressive symptoms in times of highly stressful events. </a:t>
            </a:r>
          </a:p>
          <a:p>
            <a:pPr marL="457200" rtl="0" fontAlgn="base">
              <a:spcBef>
                <a:spcPts val="0"/>
              </a:spcBef>
              <a:spcAft>
                <a:spcPts val="0"/>
              </a:spcAft>
              <a:buFont typeface="Arial" panose="020B0604020202020204" pitchFamily="34" charset="0"/>
              <a:buChar char="•"/>
            </a:pPr>
            <a:br>
              <a:rPr lang="en-US" b="0" dirty="0">
                <a:effectLst/>
              </a:rPr>
            </a:br>
            <a:r>
              <a:rPr lang="en-US" sz="1800" b="0" i="0" u="none" strike="noStrike" dirty="0">
                <a:solidFill>
                  <a:srgbClr val="000000"/>
                </a:solidFill>
                <a:effectLst/>
                <a:latin typeface="Times New Roman" panose="02020603050405020304" pitchFamily="18" charset="0"/>
              </a:rPr>
              <a:t>Overall, because of the positive outcomes associated with reappraisal, it is often considered an</a:t>
            </a:r>
            <a:r>
              <a:rPr lang="en-US" sz="1800" b="0" i="0" u="sng" strike="noStrike" dirty="0">
                <a:solidFill>
                  <a:srgbClr val="000000"/>
                </a:solidFill>
                <a:effectLst/>
                <a:latin typeface="Times New Roman" panose="02020603050405020304" pitchFamily="18" charset="0"/>
              </a:rPr>
              <a:t> adaptive emotion regulation strategy. Meaning, it is associated with positive mental health outcomes</a:t>
            </a:r>
            <a:r>
              <a:rPr lang="en-US" sz="1800" b="0" i="0" u="none" strike="noStrike" dirty="0">
                <a:solidFill>
                  <a:srgbClr val="000000"/>
                </a:solidFill>
                <a:effectLst/>
                <a:latin typeface="Times New Roman" panose="02020603050405020304" pitchFamily="18" charset="0"/>
              </a:rPr>
              <a:t>. </a:t>
            </a:r>
          </a:p>
          <a:p>
            <a:pPr marL="457200" rtl="0" fontAlgn="base">
              <a:spcBef>
                <a:spcPts val="0"/>
              </a:spcBef>
              <a:spcAft>
                <a:spcPts val="0"/>
              </a:spcAft>
              <a:buFont typeface="Arial" panose="020B0604020202020204" pitchFamily="34" charset="0"/>
              <a:buChar char="•"/>
            </a:pPr>
            <a:br>
              <a:rPr lang="en-US" b="0" dirty="0">
                <a:effectLst/>
              </a:rPr>
            </a:br>
            <a:r>
              <a:rPr lang="en-US" sz="1800" b="1" i="0" u="sng" strike="noStrike" dirty="0">
                <a:solidFill>
                  <a:srgbClr val="000000"/>
                </a:solidFill>
                <a:effectLst/>
                <a:latin typeface="Times New Roman" panose="02020603050405020304" pitchFamily="18" charset="0"/>
              </a:rPr>
              <a:t>Rumination:</a:t>
            </a:r>
            <a:endParaRPr lang="en-US" sz="1800" b="0" i="0" u="sng" strike="noStrike" dirty="0">
              <a:solidFill>
                <a:srgbClr val="000000"/>
              </a:solidFill>
              <a:effectLst/>
              <a:latin typeface="Times New Roman" panose="02020603050405020304" pitchFamily="18"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A common maladaptive emotion regulation strategy is rumination. </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This cognitive process involves focusing intensely on negative aspects of an emotional experience in a way which does not activate problem solving in an individual</a:t>
            </a: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Unsuccessful emotion regulation or persistent use of maladaptive strategies is related to developing symptoms of mental disorders </a:t>
            </a:r>
            <a:endParaRPr lang="en-US" sz="1800" b="1" i="0" u="none" strike="noStrike" dirty="0">
              <a:solidFill>
                <a:srgbClr val="000000"/>
              </a:solidFill>
              <a:effectLst/>
              <a:latin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6</a:t>
            </a:fld>
            <a:endParaRPr lang="en-CA"/>
          </a:p>
        </p:txBody>
      </p:sp>
    </p:spTree>
    <p:extLst>
      <p:ext uri="{BB962C8B-B14F-4D97-AF65-F5344CB8AC3E}">
        <p14:creationId xmlns:p14="http://schemas.microsoft.com/office/powerpoint/2010/main" val="182065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 have chosen to look at burnout because this is one aspect of mental health that similarly highly stressful occupations have investigated alongside 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-Burnout consists of: emotional exhaustion, depersonalization and lack of personal accomplishment (Schaufeli &amp; Greenglass, 2001).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c</a:t>
            </a:r>
            <a:r>
              <a:rPr lang="en-US" b="0" i="0" dirty="0"/>
              <a:t>ognitive reappraisal is associated with reduced burnout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-Use of rumination is associated with higher burnout rates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7</a:t>
            </a:fld>
            <a:endParaRPr lang="en-CA"/>
          </a:p>
        </p:txBody>
      </p:sp>
    </p:spTree>
    <p:extLst>
      <p:ext uri="{BB962C8B-B14F-4D97-AF65-F5344CB8AC3E}">
        <p14:creationId xmlns:p14="http://schemas.microsoft.com/office/powerpoint/2010/main" val="229223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In the current study, we shall be investigating how content moderators regulate their emotions in response to repeatedly viewing explicit content.</a:t>
            </a: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 Specifically, the proposed correlational study will investigate how emotion regulation strategies (cognitive reappraisal and rumination) predict mental health outcomes in content moderators.</a:t>
            </a:r>
          </a:p>
          <a:p>
            <a:endParaRPr lang="en-US" sz="1800" b="0" i="0" u="sng" dirty="0">
              <a:solidFill>
                <a:srgbClr val="000000"/>
              </a:solidFill>
              <a:effectLst/>
              <a:latin typeface="Times New Roman" panose="02020603050405020304" pitchFamily="18" charset="0"/>
            </a:endParaRPr>
          </a:p>
          <a:p>
            <a:r>
              <a:rPr lang="en-US" sz="1800" b="0" i="0" u="sng" dirty="0">
                <a:solidFill>
                  <a:srgbClr val="000000"/>
                </a:solidFill>
                <a:effectLst/>
                <a:latin typeface="Times New Roman" panose="02020603050405020304" pitchFamily="18" charset="0"/>
              </a:rPr>
              <a:t> I predict that the use of reappraisal will be negatively associated with burnout and psychopathology symptoms. Also, use of rumination will be associated with higher levels of burnout and psychopathology symptoms.</a:t>
            </a:r>
            <a:r>
              <a:rPr lang="en-US" sz="1800" b="1" i="0" u="sng" dirty="0">
                <a:solidFill>
                  <a:srgbClr val="000000"/>
                </a:solidFill>
                <a:effectLst/>
                <a:latin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FCDC1872-9E63-402E-AF9E-EBD320784F35}" type="slidenum">
              <a:rPr lang="en-CA" smtClean="0"/>
              <a:t>8</a:t>
            </a:fld>
            <a:endParaRPr lang="en-CA"/>
          </a:p>
        </p:txBody>
      </p:sp>
    </p:spTree>
    <p:extLst>
      <p:ext uri="{BB962C8B-B14F-4D97-AF65-F5344CB8AC3E}">
        <p14:creationId xmlns:p14="http://schemas.microsoft.com/office/powerpoint/2010/main" val="411993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0"/>
              </a:spcAft>
            </a:pPr>
            <a:r>
              <a:rPr lang="en-US" sz="1800" b="1" i="0" u="none" strike="noStrike">
                <a:solidFill>
                  <a:srgbClr val="000000"/>
                </a:solidFill>
                <a:effectLst/>
                <a:latin typeface="Times New Roman" panose="02020603050405020304" pitchFamily="18" charset="0"/>
              </a:rPr>
              <a:t>the current study: </a:t>
            </a:r>
            <a:endParaRPr lang="en-US" b="0">
              <a:effectLst/>
            </a:endParaRPr>
          </a:p>
          <a:p>
            <a:pPr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Times New Roman" panose="02020603050405020304" pitchFamily="18" charset="0"/>
              </a:rPr>
              <a:t> Participants (approximately N = 200) will be recruited from Rebuilding Thoughts, an emotional wellness service offering Content moderator employees one-to-one and group therapy/ coaching. </a:t>
            </a:r>
          </a:p>
          <a:p>
            <a:pPr rtl="0" fontAlgn="base">
              <a:spcBef>
                <a:spcPts val="1200"/>
              </a:spcBef>
              <a:spcAft>
                <a:spcPts val="0"/>
              </a:spcAft>
              <a:buFont typeface="Arial" panose="020B0604020202020204" pitchFamily="34" charset="0"/>
              <a:buChar char="•"/>
            </a:pPr>
            <a:endParaRPr lang="en-US"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Times New Roman" panose="02020603050405020304" pitchFamily="18" charset="0"/>
              </a:rPr>
              <a:t>Participants will be invited to complete the same measures a second time after 6 months.</a:t>
            </a:r>
          </a:p>
          <a:p>
            <a:pPr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Times New Roman" panose="02020603050405020304" pitchFamily="18" charset="0"/>
              </a:rPr>
              <a:t>Participants will complete online measures of emotion regulation, mental health, and well-being via the Gorilla platform. </a:t>
            </a:r>
          </a:p>
          <a:p>
            <a:pPr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Times New Roman" panose="02020603050405020304" pitchFamily="18" charset="0"/>
              </a:rPr>
              <a:t>To be eligible for this two-part study, participants must reside in Canada or the United States, and have been employed as a content moderator for a minimum of three months. </a:t>
            </a:r>
          </a:p>
          <a:p>
            <a:pPr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Times New Roman" panose="02020603050405020304" pitchFamily="18" charset="0"/>
            </a:endParaRPr>
          </a:p>
          <a:p>
            <a:pPr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Times New Roman" panose="02020603050405020304" pitchFamily="18" charset="0"/>
              </a:rPr>
              <a:t>Participants who complete all parts of the study will receive compensation for their. Compensation for part one will be $8 and compensation for part two will be $12. </a:t>
            </a:r>
          </a:p>
          <a:p>
            <a:endParaRPr lang="en-CA"/>
          </a:p>
        </p:txBody>
      </p:sp>
      <p:sp>
        <p:nvSpPr>
          <p:cNvPr id="4" name="Slide Number Placeholder 3"/>
          <p:cNvSpPr>
            <a:spLocks noGrp="1"/>
          </p:cNvSpPr>
          <p:nvPr>
            <p:ph type="sldNum" sz="quarter" idx="5"/>
          </p:nvPr>
        </p:nvSpPr>
        <p:spPr/>
        <p:txBody>
          <a:bodyPr/>
          <a:lstStyle/>
          <a:p>
            <a:fld id="{FCDC1872-9E63-402E-AF9E-EBD320784F35}" type="slidenum">
              <a:rPr lang="en-CA" smtClean="0"/>
              <a:t>9</a:t>
            </a:fld>
            <a:endParaRPr lang="en-CA"/>
          </a:p>
        </p:txBody>
      </p:sp>
    </p:spTree>
    <p:extLst>
      <p:ext uri="{BB962C8B-B14F-4D97-AF65-F5344CB8AC3E}">
        <p14:creationId xmlns:p14="http://schemas.microsoft.com/office/powerpoint/2010/main" val="30302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1598-DDF1-407E-11BE-2364E56F6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2D8E02E-B088-C861-3A5C-7F8303641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693E9C1-CA41-22FB-C790-9E29A7B25EC0}"/>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5" name="Footer Placeholder 4">
            <a:extLst>
              <a:ext uri="{FF2B5EF4-FFF2-40B4-BE49-F238E27FC236}">
                <a16:creationId xmlns:a16="http://schemas.microsoft.com/office/drawing/2014/main" id="{B9E0B5D7-A95A-611C-CA95-E5BB8F8D4A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DB3751-3A5E-7D6A-0D49-110F50129070}"/>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378688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884C-9A42-213E-822E-63A8D7CB0EC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C9585F-718C-95E5-649A-8579B9B28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645C5A-2A22-23EC-B6EB-2D64FD394613}"/>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5" name="Footer Placeholder 4">
            <a:extLst>
              <a:ext uri="{FF2B5EF4-FFF2-40B4-BE49-F238E27FC236}">
                <a16:creationId xmlns:a16="http://schemas.microsoft.com/office/drawing/2014/main" id="{1ED6FF0C-78BA-A8C4-6911-E901BC0059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A708F7-CAF9-68ED-6EDC-24EAFF1A8BC3}"/>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143542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00B22-E279-F69B-2657-DD3D26711F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0FB1B15-944D-8A42-2F68-42E85C9787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47F569-FE98-C3EA-97BD-D209D33CB2CA}"/>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5" name="Footer Placeholder 4">
            <a:extLst>
              <a:ext uri="{FF2B5EF4-FFF2-40B4-BE49-F238E27FC236}">
                <a16:creationId xmlns:a16="http://schemas.microsoft.com/office/drawing/2014/main" id="{C687AE9F-10A4-BA94-D3E3-ED62A8FF312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2685BF-95C4-D5D0-143A-179D4C853889}"/>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229826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E293-D222-77BB-1399-DCC61AE29BD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F610F44-A341-ABCA-6981-4C900CCBF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0E40BF-308F-9666-29DE-F06F01D092FA}"/>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5" name="Footer Placeholder 4">
            <a:extLst>
              <a:ext uri="{FF2B5EF4-FFF2-40B4-BE49-F238E27FC236}">
                <a16:creationId xmlns:a16="http://schemas.microsoft.com/office/drawing/2014/main" id="{0EA0FA03-7C8F-3480-1410-249FC2C8DE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B4D792-1300-A3E8-7A1E-BF95A31CD20F}"/>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418128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D8DA-F74E-25C6-2A99-5159AA193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C1F70C-0BCB-156F-E3E5-0EC27208A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84489-1082-CFEB-433F-42408786F450}"/>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5" name="Footer Placeholder 4">
            <a:extLst>
              <a:ext uri="{FF2B5EF4-FFF2-40B4-BE49-F238E27FC236}">
                <a16:creationId xmlns:a16="http://schemas.microsoft.com/office/drawing/2014/main" id="{783D9BFC-3E6F-E672-3008-B754D44086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7240E0-43A4-B300-339A-15C7A53E1EB2}"/>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142753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4DCA-C0FF-729A-FC7D-EB1F3A97FEC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0852E5-6073-AE66-0C56-60E3ACB1A1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F3E5554-E397-DA62-F4B3-6B0F525CB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B776EB1-E108-0593-18CF-45EA91D4B12B}"/>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6" name="Footer Placeholder 5">
            <a:extLst>
              <a:ext uri="{FF2B5EF4-FFF2-40B4-BE49-F238E27FC236}">
                <a16:creationId xmlns:a16="http://schemas.microsoft.com/office/drawing/2014/main" id="{9CF5564B-F402-46EB-F134-67B478C4475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F59F16F-FE55-F647-F86B-A4A935B9BCFA}"/>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221669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D603-4C0E-E62B-DE6B-FB1177650E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EF692BF-7B00-8B0B-473E-BD912D016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2D44D-E563-29E0-A28A-9ECF88FD4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CA1C6A5-C240-2BBF-46F3-6104B46F0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F612A-4E01-714E-79FE-1AE7E7AEA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2ADD845-3463-AAE1-7151-1B4A30E9F894}"/>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8" name="Footer Placeholder 7">
            <a:extLst>
              <a:ext uri="{FF2B5EF4-FFF2-40B4-BE49-F238E27FC236}">
                <a16:creationId xmlns:a16="http://schemas.microsoft.com/office/drawing/2014/main" id="{F1EB4EDF-5FBD-8BC6-E501-A9500B3E37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E1FEF7B-DFAC-657B-8B49-B7D0A2B1D70F}"/>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80789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A491-13B7-C4A7-4EE9-B9BFC2FF8D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24F1BD0-65C9-FB90-0B67-4A87153DED75}"/>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4" name="Footer Placeholder 3">
            <a:extLst>
              <a:ext uri="{FF2B5EF4-FFF2-40B4-BE49-F238E27FC236}">
                <a16:creationId xmlns:a16="http://schemas.microsoft.com/office/drawing/2014/main" id="{527DB703-BA40-2968-D02B-B4C40F6D5A3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7ED0AD-5CDD-150F-C894-6F2335363A60}"/>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142300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FCC24-4CDC-207D-C0B2-0562171FC199}"/>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3" name="Footer Placeholder 2">
            <a:extLst>
              <a:ext uri="{FF2B5EF4-FFF2-40B4-BE49-F238E27FC236}">
                <a16:creationId xmlns:a16="http://schemas.microsoft.com/office/drawing/2014/main" id="{C38BCB84-AD34-F346-79E8-A1BEEE1FB6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B895F6F-4344-2FF5-1C99-5B1386D26A5B}"/>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46593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A00D-E14C-4A22-9A78-3B3D38747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23D0675-97CB-21AF-BCFE-262C8A4B6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A64532F-B4A0-AF4E-1E65-372C1A2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A77AA-4611-7BF5-2656-5D1F1166A87C}"/>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6" name="Footer Placeholder 5">
            <a:extLst>
              <a:ext uri="{FF2B5EF4-FFF2-40B4-BE49-F238E27FC236}">
                <a16:creationId xmlns:a16="http://schemas.microsoft.com/office/drawing/2014/main" id="{5CDE34C2-907F-9D2E-BE7B-EE9BBBAAB5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560590A-10FD-7B71-3FD9-E3F30159378F}"/>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119423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2EAB-6741-095B-9712-CD90DC15F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F91523-646B-4EF1-B2E2-03F8C4BB46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30B2911-ED1F-A932-6B97-BD27588D7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BD3FF-4668-3B38-D5E1-E5845DCFE069}"/>
              </a:ext>
            </a:extLst>
          </p:cNvPr>
          <p:cNvSpPr>
            <a:spLocks noGrp="1"/>
          </p:cNvSpPr>
          <p:nvPr>
            <p:ph type="dt" sz="half" idx="10"/>
          </p:nvPr>
        </p:nvSpPr>
        <p:spPr/>
        <p:txBody>
          <a:bodyPr/>
          <a:lstStyle/>
          <a:p>
            <a:fld id="{9DABC7DD-54E2-4027-A1D0-30253A256EC1}" type="datetimeFigureOut">
              <a:rPr lang="en-CA" smtClean="0"/>
              <a:t>2023-11-04</a:t>
            </a:fld>
            <a:endParaRPr lang="en-CA"/>
          </a:p>
        </p:txBody>
      </p:sp>
      <p:sp>
        <p:nvSpPr>
          <p:cNvPr id="6" name="Footer Placeholder 5">
            <a:extLst>
              <a:ext uri="{FF2B5EF4-FFF2-40B4-BE49-F238E27FC236}">
                <a16:creationId xmlns:a16="http://schemas.microsoft.com/office/drawing/2014/main" id="{7F23959F-4696-204E-D2B4-C2C27BD3BE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DC987ED-5E79-AB7F-93E7-387285BE6D2C}"/>
              </a:ext>
            </a:extLst>
          </p:cNvPr>
          <p:cNvSpPr>
            <a:spLocks noGrp="1"/>
          </p:cNvSpPr>
          <p:nvPr>
            <p:ph type="sldNum" sz="quarter" idx="12"/>
          </p:nvPr>
        </p:nvSpPr>
        <p:spPr/>
        <p:txBody>
          <a:bodyPr/>
          <a:lstStyle/>
          <a:p>
            <a:fld id="{F25DB4CF-153E-46E1-A396-568FF1735629}" type="slidenum">
              <a:rPr lang="en-CA" smtClean="0"/>
              <a:t>‹#›</a:t>
            </a:fld>
            <a:endParaRPr lang="en-CA"/>
          </a:p>
        </p:txBody>
      </p:sp>
    </p:spTree>
    <p:extLst>
      <p:ext uri="{BB962C8B-B14F-4D97-AF65-F5344CB8AC3E}">
        <p14:creationId xmlns:p14="http://schemas.microsoft.com/office/powerpoint/2010/main" val="32012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0FAED-373C-E455-F94C-C5C0D0FBC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D6E7036-7FFF-7619-E7B1-2DAC71D16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346B02-CAD2-AA8A-0540-8DF240CFD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C7DD-54E2-4027-A1D0-30253A256EC1}" type="datetimeFigureOut">
              <a:rPr lang="en-CA" smtClean="0"/>
              <a:t>2023-11-04</a:t>
            </a:fld>
            <a:endParaRPr lang="en-CA"/>
          </a:p>
        </p:txBody>
      </p:sp>
      <p:sp>
        <p:nvSpPr>
          <p:cNvPr id="5" name="Footer Placeholder 4">
            <a:extLst>
              <a:ext uri="{FF2B5EF4-FFF2-40B4-BE49-F238E27FC236}">
                <a16:creationId xmlns:a16="http://schemas.microsoft.com/office/drawing/2014/main" id="{DE936DA2-06C1-8C7B-D2E2-3D68A7A72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04A3C29-B50E-749C-D291-A7EFE11E0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DB4CF-153E-46E1-A396-568FF1735629}" type="slidenum">
              <a:rPr lang="en-CA" smtClean="0"/>
              <a:t>‹#›</a:t>
            </a:fld>
            <a:endParaRPr lang="en-CA"/>
          </a:p>
        </p:txBody>
      </p:sp>
    </p:spTree>
    <p:extLst>
      <p:ext uri="{BB962C8B-B14F-4D97-AF65-F5344CB8AC3E}">
        <p14:creationId xmlns:p14="http://schemas.microsoft.com/office/powerpoint/2010/main" val="60201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sycnet.apa.org/doi/10.1037/0021-843X.109.3.504" TargetMode="External"/><Relationship Id="rId3" Type="http://schemas.openxmlformats.org/officeDocument/2006/relationships/hyperlink" Target="https://doi.org/10.1016/j.cpr.2009.11.004" TargetMode="External"/><Relationship Id="rId7" Type="http://schemas.openxmlformats.org/officeDocument/2006/relationships/hyperlink" Target="https://doi.org/10.1037/t03801-000" TargetMode="External"/><Relationship Id="rId12" Type="http://schemas.openxmlformats.org/officeDocument/2006/relationships/hyperlink" Target="https://doi.org/10.1145/3290605.330039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i.org/10.1177/2054270414533323" TargetMode="External"/><Relationship Id="rId11" Type="http://schemas.openxmlformats.org/officeDocument/2006/relationships/hyperlink" Target="https://doi.org/10.1145/3290605" TargetMode="External"/><Relationship Id="rId5" Type="http://schemas.openxmlformats.org/officeDocument/2006/relationships/hyperlink" Target="https://psycnet.apa.org/doi/10.1037/a0019408" TargetMode="External"/><Relationship Id="rId10" Type="http://schemas.openxmlformats.org/officeDocument/2006/relationships/hyperlink" Target="https://doi.org/10.1145/3411764.3445092" TargetMode="External"/><Relationship Id="rId4" Type="http://schemas.openxmlformats.org/officeDocument/2006/relationships/hyperlink" Target="https://doi.org/10.1111/j.1758-0854.2012.01078.x" TargetMode="External"/><Relationship Id="rId9" Type="http://schemas.openxmlformats.org/officeDocument/2006/relationships/hyperlink" Target="https://doi.org/10.1007/s13398-014-0173-7.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svg"/><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7">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2A88ED-6ED7-453B-B953-E0D712128F83}"/>
              </a:ext>
            </a:extLst>
          </p:cNvPr>
          <p:cNvSpPr>
            <a:spLocks noGrp="1"/>
          </p:cNvSpPr>
          <p:nvPr>
            <p:ph type="ctrTitle"/>
          </p:nvPr>
        </p:nvSpPr>
        <p:spPr>
          <a:xfrm>
            <a:off x="1011948" y="857251"/>
            <a:ext cx="6219582" cy="3160113"/>
          </a:xfrm>
        </p:spPr>
        <p:txBody>
          <a:bodyPr anchor="b">
            <a:normAutofit/>
          </a:bodyPr>
          <a:lstStyle/>
          <a:p>
            <a:pPr algn="l"/>
            <a:r>
              <a:rPr lang="en-CA" sz="4100" b="1">
                <a:solidFill>
                  <a:srgbClr val="FFFFFF"/>
                </a:solidFill>
                <a:effectLst/>
              </a:rPr>
              <a:t>Coping in Content Moderation: Emotion Regulation, Mental Health, and Burnout in Commercial Content Moderators</a:t>
            </a:r>
            <a:endParaRPr lang="en-CA" sz="4100">
              <a:solidFill>
                <a:srgbClr val="FFFFFF"/>
              </a:solidFill>
            </a:endParaRPr>
          </a:p>
        </p:txBody>
      </p:sp>
      <p:sp>
        <p:nvSpPr>
          <p:cNvPr id="38" name="Rectangle 3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4F3DE6C8-C46C-611B-0AF4-091CAE88E39E}"/>
              </a:ext>
            </a:extLst>
          </p:cNvPr>
          <p:cNvSpPr>
            <a:spLocks noGrp="1"/>
          </p:cNvSpPr>
          <p:nvPr>
            <p:ph type="subTitle" idx="1"/>
          </p:nvPr>
        </p:nvSpPr>
        <p:spPr>
          <a:xfrm>
            <a:off x="1105661" y="4373970"/>
            <a:ext cx="5179879" cy="1626780"/>
          </a:xfrm>
        </p:spPr>
        <p:txBody>
          <a:bodyPr anchor="t">
            <a:normAutofit lnSpcReduction="10000"/>
          </a:bodyPr>
          <a:lstStyle/>
          <a:p>
            <a:pPr algn="l"/>
            <a:r>
              <a:rPr lang="en-US" sz="1800" dirty="0">
                <a:solidFill>
                  <a:srgbClr val="FFFFFF"/>
                </a:solidFill>
              </a:rPr>
              <a:t>Casey J. Hopper (He/Him)</a:t>
            </a:r>
          </a:p>
          <a:p>
            <a:pPr algn="l"/>
            <a:r>
              <a:rPr lang="en-US" sz="1800" dirty="0">
                <a:solidFill>
                  <a:srgbClr val="FFFFFF"/>
                </a:solidFill>
              </a:rPr>
              <a:t>Department of Psychology, Thompson Rivers University </a:t>
            </a:r>
          </a:p>
          <a:p>
            <a:pPr algn="l"/>
            <a:r>
              <a:rPr lang="en-US" sz="1800" dirty="0">
                <a:solidFill>
                  <a:srgbClr val="FFFFFF"/>
                </a:solidFill>
              </a:rPr>
              <a:t>PSYCH 4990: </a:t>
            </a:r>
            <a:r>
              <a:rPr lang="en-US" sz="1800" dirty="0" err="1">
                <a:solidFill>
                  <a:srgbClr val="FFFFFF"/>
                </a:solidFill>
              </a:rPr>
              <a:t>Honours</a:t>
            </a:r>
            <a:r>
              <a:rPr lang="en-US" sz="1800" dirty="0">
                <a:solidFill>
                  <a:srgbClr val="FFFFFF"/>
                </a:solidFill>
              </a:rPr>
              <a:t> </a:t>
            </a:r>
          </a:p>
          <a:p>
            <a:pPr algn="l"/>
            <a:r>
              <a:rPr lang="en-US" sz="1800" dirty="0">
                <a:solidFill>
                  <a:srgbClr val="FFFFFF"/>
                </a:solidFill>
              </a:rPr>
              <a:t>Dr. Catherine Ortner and Hayleigh Armstrong</a:t>
            </a:r>
          </a:p>
          <a:p>
            <a:pPr algn="l"/>
            <a:endParaRPr lang="en-CA" sz="1300" dirty="0">
              <a:solidFill>
                <a:srgbClr val="FFFFFF"/>
              </a:solidFill>
            </a:endParaRPr>
          </a:p>
        </p:txBody>
      </p:sp>
      <p:pic>
        <p:nvPicPr>
          <p:cNvPr id="4" name="Picture 3">
            <a:extLst>
              <a:ext uri="{FF2B5EF4-FFF2-40B4-BE49-F238E27FC236}">
                <a16:creationId xmlns:a16="http://schemas.microsoft.com/office/drawing/2014/main" id="{EA83C258-1F54-4F29-AFE3-767370EC2C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60981" y="2603807"/>
            <a:ext cx="3173819" cy="1650386"/>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Tree>
    <p:extLst>
      <p:ext uri="{BB962C8B-B14F-4D97-AF65-F5344CB8AC3E}">
        <p14:creationId xmlns:p14="http://schemas.microsoft.com/office/powerpoint/2010/main" val="81788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06A27FC-B9E3-7116-D5F2-1B58AA0C481A}"/>
              </a:ext>
            </a:extLst>
          </p:cNvPr>
          <p:cNvPicPr>
            <a:picLocks noChangeAspect="1"/>
          </p:cNvPicPr>
          <p:nvPr/>
        </p:nvPicPr>
        <p:blipFill rotWithShape="1">
          <a:blip r:embed="rId2">
            <a:alphaModFix amt="35000"/>
          </a:blip>
          <a:srcRect t="16765" b="817"/>
          <a:stretch/>
        </p:blipFill>
        <p:spPr>
          <a:xfrm>
            <a:off x="20" y="10"/>
            <a:ext cx="12191980" cy="6857990"/>
          </a:xfrm>
          <a:prstGeom prst="rect">
            <a:avLst/>
          </a:prstGeom>
        </p:spPr>
      </p:pic>
      <p:sp>
        <p:nvSpPr>
          <p:cNvPr id="2" name="Title 1">
            <a:extLst>
              <a:ext uri="{FF2B5EF4-FFF2-40B4-BE49-F238E27FC236}">
                <a16:creationId xmlns:a16="http://schemas.microsoft.com/office/drawing/2014/main" id="{05CF0808-8C3A-B706-D0E0-94FC7F35A77F}"/>
              </a:ext>
            </a:extLst>
          </p:cNvPr>
          <p:cNvSpPr>
            <a:spLocks noGrp="1"/>
          </p:cNvSpPr>
          <p:nvPr>
            <p:ph type="title"/>
          </p:nvPr>
        </p:nvSpPr>
        <p:spPr>
          <a:xfrm>
            <a:off x="838200" y="365125"/>
            <a:ext cx="10515600" cy="1325563"/>
          </a:xfrm>
        </p:spPr>
        <p:txBody>
          <a:bodyPr>
            <a:normAutofit/>
          </a:bodyPr>
          <a:lstStyle/>
          <a:p>
            <a:r>
              <a:rPr lang="en-CA" dirty="0">
                <a:solidFill>
                  <a:srgbClr val="FFFFFF"/>
                </a:solidFill>
              </a:rPr>
              <a:t>The Pilot Study</a:t>
            </a:r>
          </a:p>
        </p:txBody>
      </p:sp>
      <p:graphicFrame>
        <p:nvGraphicFramePr>
          <p:cNvPr id="5" name="Content Placeholder 2">
            <a:extLst>
              <a:ext uri="{FF2B5EF4-FFF2-40B4-BE49-F238E27FC236}">
                <a16:creationId xmlns:a16="http://schemas.microsoft.com/office/drawing/2014/main" id="{008AD07F-10CC-B9CF-9154-32C360DD1BC8}"/>
              </a:ext>
            </a:extLst>
          </p:cNvPr>
          <p:cNvGraphicFramePr>
            <a:graphicFrameLocks noGrp="1"/>
          </p:cNvGraphicFramePr>
          <p:nvPr>
            <p:ph idx="1"/>
            <p:extLst>
              <p:ext uri="{D42A27DB-BD31-4B8C-83A1-F6EECF244321}">
                <p14:modId xmlns:p14="http://schemas.microsoft.com/office/powerpoint/2010/main" val="1403172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7671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A34D5D-3908-8BA8-0FDB-58C70BA62BFF}"/>
              </a:ext>
            </a:extLst>
          </p:cNvPr>
          <p:cNvSpPr>
            <a:spLocks noGrp="1"/>
          </p:cNvSpPr>
          <p:nvPr>
            <p:ph type="title"/>
          </p:nvPr>
        </p:nvSpPr>
        <p:spPr>
          <a:xfrm>
            <a:off x="1322754" y="1522820"/>
            <a:ext cx="2748041" cy="3601914"/>
          </a:xfrm>
        </p:spPr>
        <p:txBody>
          <a:bodyPr anchor="ctr">
            <a:normAutofit/>
          </a:bodyPr>
          <a:lstStyle/>
          <a:p>
            <a:r>
              <a:rPr lang="en-CA" sz="2800" dirty="0">
                <a:solidFill>
                  <a:srgbClr val="FFFFFF"/>
                </a:solidFill>
              </a:rPr>
              <a:t>Self-Report Measures</a:t>
            </a:r>
          </a:p>
        </p:txBody>
      </p:sp>
      <p:graphicFrame>
        <p:nvGraphicFramePr>
          <p:cNvPr id="20" name="Content Placeholder 2">
            <a:extLst>
              <a:ext uri="{FF2B5EF4-FFF2-40B4-BE49-F238E27FC236}">
                <a16:creationId xmlns:a16="http://schemas.microsoft.com/office/drawing/2014/main" id="{4A40C0F5-1D21-16C9-1B2A-0C79A6423DCF}"/>
              </a:ext>
            </a:extLst>
          </p:cNvPr>
          <p:cNvGraphicFramePr>
            <a:graphicFrameLocks noGrp="1"/>
          </p:cNvGraphicFramePr>
          <p:nvPr>
            <p:ph idx="1"/>
            <p:extLst>
              <p:ext uri="{D42A27DB-BD31-4B8C-83A1-F6EECF244321}">
                <p14:modId xmlns:p14="http://schemas.microsoft.com/office/powerpoint/2010/main" val="413364852"/>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14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 descr="Codes on papers">
            <a:extLst>
              <a:ext uri="{FF2B5EF4-FFF2-40B4-BE49-F238E27FC236}">
                <a16:creationId xmlns:a16="http://schemas.microsoft.com/office/drawing/2014/main" id="{AF242272-3708-31EC-4C6C-E9B7A70AF1D1}"/>
              </a:ext>
            </a:extLst>
          </p:cNvPr>
          <p:cNvPicPr>
            <a:picLocks noChangeAspect="1"/>
          </p:cNvPicPr>
          <p:nvPr/>
        </p:nvPicPr>
        <p:blipFill rotWithShape="1">
          <a:blip r:embed="rId3">
            <a:alphaModFix amt="50000"/>
          </a:blip>
          <a:srcRect t="3608" b="12122"/>
          <a:stretch/>
        </p:blipFill>
        <p:spPr>
          <a:xfrm>
            <a:off x="20" y="1"/>
            <a:ext cx="12191980" cy="6857999"/>
          </a:xfrm>
          <a:prstGeom prst="rect">
            <a:avLst/>
          </a:prstGeom>
        </p:spPr>
      </p:pic>
      <p:sp>
        <p:nvSpPr>
          <p:cNvPr id="2" name="Title 1">
            <a:extLst>
              <a:ext uri="{FF2B5EF4-FFF2-40B4-BE49-F238E27FC236}">
                <a16:creationId xmlns:a16="http://schemas.microsoft.com/office/drawing/2014/main" id="{DB31E012-2729-A149-26DA-DBE49263A53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Pilot Study Results</a:t>
            </a:r>
          </a:p>
        </p:txBody>
      </p:sp>
    </p:spTree>
    <p:extLst>
      <p:ext uri="{BB962C8B-B14F-4D97-AF65-F5344CB8AC3E}">
        <p14:creationId xmlns:p14="http://schemas.microsoft.com/office/powerpoint/2010/main" val="63234758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2282D-B860-DFE5-62B1-038F742B7888}"/>
              </a:ext>
            </a:extLst>
          </p:cNvPr>
          <p:cNvSpPr>
            <a:spLocks noGrp="1"/>
          </p:cNvSpPr>
          <p:nvPr>
            <p:ph type="title"/>
          </p:nvPr>
        </p:nvSpPr>
        <p:spPr>
          <a:xfrm>
            <a:off x="838200" y="557188"/>
            <a:ext cx="10515600" cy="1133499"/>
          </a:xfrm>
        </p:spPr>
        <p:txBody>
          <a:bodyPr>
            <a:normAutofit/>
          </a:bodyPr>
          <a:lstStyle/>
          <a:p>
            <a:pPr algn="ctr"/>
            <a:r>
              <a:rPr lang="en-CA" sz="5200"/>
              <a:t>Demographic Results</a:t>
            </a:r>
          </a:p>
        </p:txBody>
      </p:sp>
      <p:graphicFrame>
        <p:nvGraphicFramePr>
          <p:cNvPr id="5" name="Content Placeholder 2">
            <a:extLst>
              <a:ext uri="{FF2B5EF4-FFF2-40B4-BE49-F238E27FC236}">
                <a16:creationId xmlns:a16="http://schemas.microsoft.com/office/drawing/2014/main" id="{921ABDF3-5BD1-55E7-DF3B-6F2112FE660C}"/>
              </a:ext>
            </a:extLst>
          </p:cNvPr>
          <p:cNvGraphicFramePr>
            <a:graphicFrameLocks noGrp="1"/>
          </p:cNvGraphicFramePr>
          <p:nvPr>
            <p:ph idx="1"/>
            <p:extLst>
              <p:ext uri="{D42A27DB-BD31-4B8C-83A1-F6EECF244321}">
                <p14:modId xmlns:p14="http://schemas.microsoft.com/office/powerpoint/2010/main" val="369844435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73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B4955-D38D-B798-E982-BFF75C43BB0E}"/>
              </a:ext>
            </a:extLst>
          </p:cNvPr>
          <p:cNvSpPr>
            <a:spLocks noGrp="1"/>
          </p:cNvSpPr>
          <p:nvPr>
            <p:ph type="title"/>
          </p:nvPr>
        </p:nvSpPr>
        <p:spPr>
          <a:xfrm>
            <a:off x="635000" y="640823"/>
            <a:ext cx="3418659" cy="5583148"/>
          </a:xfrm>
        </p:spPr>
        <p:txBody>
          <a:bodyPr anchor="ctr">
            <a:normAutofit/>
          </a:bodyPr>
          <a:lstStyle/>
          <a:p>
            <a:r>
              <a:rPr lang="en-CA" sz="5400"/>
              <a:t>Predictor Variables</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71F602AF-1ED4-04BB-2F63-D3B7AB4D20FB}"/>
              </a:ext>
            </a:extLst>
          </p:cNvPr>
          <p:cNvGraphicFramePr>
            <a:graphicFrameLocks noGrp="1"/>
          </p:cNvGraphicFramePr>
          <p:nvPr>
            <p:ph idx="1"/>
            <p:extLst>
              <p:ext uri="{D42A27DB-BD31-4B8C-83A1-F6EECF244321}">
                <p14:modId xmlns:p14="http://schemas.microsoft.com/office/powerpoint/2010/main" val="39525831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88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B4955-D38D-B798-E982-BFF75C43BB0E}"/>
              </a:ext>
            </a:extLst>
          </p:cNvPr>
          <p:cNvSpPr>
            <a:spLocks noGrp="1"/>
          </p:cNvSpPr>
          <p:nvPr>
            <p:ph type="title"/>
          </p:nvPr>
        </p:nvSpPr>
        <p:spPr>
          <a:xfrm>
            <a:off x="838200" y="556995"/>
            <a:ext cx="10515600" cy="1133693"/>
          </a:xfrm>
        </p:spPr>
        <p:txBody>
          <a:bodyPr>
            <a:normAutofit/>
          </a:bodyPr>
          <a:lstStyle/>
          <a:p>
            <a:r>
              <a:rPr lang="en-CA" sz="5200"/>
              <a:t>Outcome Variables </a:t>
            </a:r>
          </a:p>
        </p:txBody>
      </p:sp>
      <p:graphicFrame>
        <p:nvGraphicFramePr>
          <p:cNvPr id="9" name="Content Placeholder 2">
            <a:extLst>
              <a:ext uri="{FF2B5EF4-FFF2-40B4-BE49-F238E27FC236}">
                <a16:creationId xmlns:a16="http://schemas.microsoft.com/office/drawing/2014/main" id="{71F602AF-1ED4-04BB-2F63-D3B7AB4D20FB}"/>
              </a:ext>
            </a:extLst>
          </p:cNvPr>
          <p:cNvGraphicFramePr>
            <a:graphicFrameLocks noGrp="1"/>
          </p:cNvGraphicFramePr>
          <p:nvPr>
            <p:ph idx="1"/>
            <p:extLst>
              <p:ext uri="{D42A27DB-BD31-4B8C-83A1-F6EECF244321}">
                <p14:modId xmlns:p14="http://schemas.microsoft.com/office/powerpoint/2010/main" val="24412356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FD2A007-2009-628C-4451-77DE1471DFD5}"/>
              </a:ext>
            </a:extLst>
          </p:cNvPr>
          <p:cNvSpPr txBox="1"/>
          <p:nvPr/>
        </p:nvSpPr>
        <p:spPr>
          <a:xfrm>
            <a:off x="-6889314" y="2392472"/>
            <a:ext cx="5194126" cy="769441"/>
          </a:xfrm>
          <a:prstGeom prst="rect">
            <a:avLst/>
          </a:prstGeom>
          <a:noFill/>
        </p:spPr>
        <p:txBody>
          <a:bodyPr wrap="square" rtlCol="0">
            <a:spAutoFit/>
          </a:bodyPr>
          <a:lstStyle/>
          <a:p>
            <a:pPr>
              <a:spcAft>
                <a:spcPts val="600"/>
              </a:spcAft>
            </a:pPr>
            <a:r>
              <a:rPr lang="en-CA" sz="4400" dirty="0">
                <a:latin typeface="+mj-lt"/>
              </a:rPr>
              <a:t>Predictor Variables </a:t>
            </a:r>
            <a:endParaRPr lang="en-CA" sz="4400">
              <a:latin typeface="+mj-lt"/>
            </a:endParaRPr>
          </a:p>
        </p:txBody>
      </p:sp>
    </p:spTree>
    <p:extLst>
      <p:ext uri="{BB962C8B-B14F-4D97-AF65-F5344CB8AC3E}">
        <p14:creationId xmlns:p14="http://schemas.microsoft.com/office/powerpoint/2010/main" val="42057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FF27-C71B-67AE-123A-BB8B7B1A4024}"/>
              </a:ext>
            </a:extLst>
          </p:cNvPr>
          <p:cNvSpPr>
            <a:spLocks noGrp="1"/>
          </p:cNvSpPr>
          <p:nvPr>
            <p:ph type="title"/>
          </p:nvPr>
        </p:nvSpPr>
        <p:spPr>
          <a:xfrm>
            <a:off x="630936" y="502920"/>
            <a:ext cx="3419856" cy="1463040"/>
          </a:xfrm>
        </p:spPr>
        <p:txBody>
          <a:bodyPr vert="horz" lIns="91440" tIns="45720" rIns="91440" bIns="45720" rtlCol="0" anchor="ctr">
            <a:noAutofit/>
          </a:bodyPr>
          <a:lstStyle/>
          <a:p>
            <a:r>
              <a:rPr lang="en-US" sz="3600" kern="1200" dirty="0">
                <a:latin typeface="+mj-lt"/>
                <a:ea typeface="+mj-ea"/>
                <a:cs typeface="+mj-cs"/>
              </a:rPr>
              <a:t>Results: Emotion Regulation and PTSD</a:t>
            </a:r>
          </a:p>
        </p:txBody>
      </p:sp>
      <p:sp>
        <p:nvSpPr>
          <p:cNvPr id="4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AA48E39-3974-5B4F-9C02-0B68BE098FE3}"/>
              </a:ext>
            </a:extLst>
          </p:cNvPr>
          <p:cNvSpPr>
            <a:spLocks noGrp="1"/>
          </p:cNvSpPr>
          <p:nvPr>
            <p:ph idx="1"/>
          </p:nvPr>
        </p:nvSpPr>
        <p:spPr>
          <a:xfrm>
            <a:off x="4654295" y="502920"/>
            <a:ext cx="6894576" cy="1463040"/>
          </a:xfrm>
        </p:spPr>
        <p:txBody>
          <a:bodyPr vert="horz" lIns="91440" tIns="45720" rIns="91440" bIns="45720" rtlCol="0" anchor="ctr">
            <a:normAutofit/>
          </a:bodyPr>
          <a:lstStyle/>
          <a:p>
            <a:pPr marL="0" indent="0">
              <a:buNone/>
            </a:pPr>
            <a:r>
              <a:rPr lang="en-US" sz="2200" kern="1200" dirty="0">
                <a:latin typeface="+mn-lt"/>
                <a:ea typeface="+mn-ea"/>
                <a:cs typeface="+mn-cs"/>
              </a:rPr>
              <a:t>Overall model</a:t>
            </a:r>
            <a:r>
              <a:rPr lang="en-US" sz="2200" kern="1200" dirty="0">
                <a:effectLst/>
                <a:latin typeface="+mn-lt"/>
                <a:ea typeface="+mn-ea"/>
                <a:cs typeface="+mn-cs"/>
              </a:rPr>
              <a:t>: </a:t>
            </a:r>
            <a:r>
              <a:rPr lang="en-US" sz="2200" i="1" kern="1200" dirty="0">
                <a:effectLst/>
                <a:latin typeface="+mn-lt"/>
                <a:ea typeface="+mn-ea"/>
                <a:cs typeface="+mn-cs"/>
              </a:rPr>
              <a:t>F</a:t>
            </a:r>
            <a:r>
              <a:rPr lang="en-US" sz="2200" kern="1200" dirty="0">
                <a:effectLst/>
                <a:latin typeface="+mn-lt"/>
                <a:ea typeface="+mn-ea"/>
                <a:cs typeface="+mn-cs"/>
              </a:rPr>
              <a:t>(2, 27) = 2.54,</a:t>
            </a:r>
            <a:r>
              <a:rPr lang="en-US" sz="2200" i="1" kern="1200" dirty="0">
                <a:effectLst/>
                <a:latin typeface="+mn-lt"/>
                <a:ea typeface="+mn-ea"/>
                <a:cs typeface="+mn-cs"/>
              </a:rPr>
              <a:t> p </a:t>
            </a:r>
            <a:r>
              <a:rPr lang="en-US" sz="2200" kern="1200" dirty="0">
                <a:effectLst/>
                <a:latin typeface="+mn-lt"/>
                <a:ea typeface="+mn-ea"/>
                <a:cs typeface="+mn-cs"/>
              </a:rPr>
              <a:t>= .098</a:t>
            </a:r>
            <a:r>
              <a:rPr lang="en-US" sz="2200" i="1" kern="1200" dirty="0">
                <a:effectLst/>
                <a:latin typeface="+mn-lt"/>
                <a:ea typeface="+mn-ea"/>
                <a:cs typeface="+mn-cs"/>
              </a:rPr>
              <a:t>, </a:t>
            </a:r>
            <a:r>
              <a:rPr lang="en-US" sz="2200" kern="1200" dirty="0">
                <a:effectLst/>
                <a:latin typeface="+mn-lt"/>
                <a:ea typeface="+mn-ea"/>
                <a:cs typeface="+mn-cs"/>
              </a:rPr>
              <a:t>adjusted </a:t>
            </a:r>
            <a:r>
              <a:rPr lang="en-US" sz="2200" i="1" kern="1200" dirty="0">
                <a:effectLst/>
                <a:latin typeface="+mn-lt"/>
                <a:ea typeface="+mn-ea"/>
                <a:cs typeface="+mn-cs"/>
              </a:rPr>
              <a:t>R²</a:t>
            </a:r>
            <a:r>
              <a:rPr lang="en-US" sz="2200" kern="1200" dirty="0">
                <a:effectLst/>
                <a:latin typeface="+mn-lt"/>
                <a:ea typeface="+mn-ea"/>
                <a:cs typeface="+mn-cs"/>
              </a:rPr>
              <a:t> = .096.</a:t>
            </a:r>
            <a:endParaRPr lang="en-US" sz="2200" kern="1200" dirty="0">
              <a:latin typeface="+mn-lt"/>
              <a:ea typeface="+mn-ea"/>
              <a:cs typeface="+mn-cs"/>
            </a:endParaRPr>
          </a:p>
        </p:txBody>
      </p:sp>
      <p:pic>
        <p:nvPicPr>
          <p:cNvPr id="3" name="Picture 2">
            <a:extLst>
              <a:ext uri="{FF2B5EF4-FFF2-40B4-BE49-F238E27FC236}">
                <a16:creationId xmlns:a16="http://schemas.microsoft.com/office/drawing/2014/main" id="{6713E3E0-A0E4-25C2-FD17-CEC353A15D21}"/>
              </a:ext>
            </a:extLst>
          </p:cNvPr>
          <p:cNvPicPr>
            <a:picLocks noChangeAspect="1"/>
          </p:cNvPicPr>
          <p:nvPr/>
        </p:nvPicPr>
        <p:blipFill rotWithShape="1">
          <a:blip r:embed="rId3"/>
          <a:srcRect t="8960"/>
          <a:stretch/>
        </p:blipFill>
        <p:spPr>
          <a:xfrm>
            <a:off x="832391" y="2290936"/>
            <a:ext cx="10515026" cy="3959352"/>
          </a:xfrm>
          <a:prstGeom prst="rect">
            <a:avLst/>
          </a:prstGeom>
        </p:spPr>
      </p:pic>
    </p:spTree>
    <p:extLst>
      <p:ext uri="{BB962C8B-B14F-4D97-AF65-F5344CB8AC3E}">
        <p14:creationId xmlns:p14="http://schemas.microsoft.com/office/powerpoint/2010/main" val="397338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49C1B-3691-C12D-0019-87D8ED301504}"/>
              </a:ext>
            </a:extLst>
          </p:cNvPr>
          <p:cNvSpPr>
            <a:spLocks noGrp="1"/>
          </p:cNvSpPr>
          <p:nvPr>
            <p:ph type="title"/>
          </p:nvPr>
        </p:nvSpPr>
        <p:spPr>
          <a:xfrm>
            <a:off x="630936" y="502920"/>
            <a:ext cx="3419856" cy="1463040"/>
          </a:xfrm>
        </p:spPr>
        <p:txBody>
          <a:bodyPr vert="horz" lIns="91440" tIns="45720" rIns="91440" bIns="45720" rtlCol="0" anchor="ctr">
            <a:normAutofit fontScale="90000"/>
          </a:bodyPr>
          <a:lstStyle/>
          <a:p>
            <a:r>
              <a:rPr lang="en-US" sz="4100" kern="1200" dirty="0">
                <a:latin typeface="+mj-lt"/>
                <a:ea typeface="+mj-ea"/>
                <a:cs typeface="+mj-cs"/>
              </a:rPr>
              <a:t>Results: Emotion Regulation and Mental Health  </a:t>
            </a:r>
          </a:p>
        </p:txBody>
      </p:sp>
      <p:sp>
        <p:nvSpPr>
          <p:cNvPr id="2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B0D215A8-32AE-871E-00CB-82595FE3721C}"/>
              </a:ext>
            </a:extLst>
          </p:cNvPr>
          <p:cNvSpPr>
            <a:spLocks noGrp="1"/>
          </p:cNvSpPr>
          <p:nvPr>
            <p:ph idx="1"/>
          </p:nvPr>
        </p:nvSpPr>
        <p:spPr>
          <a:xfrm>
            <a:off x="4654295" y="502920"/>
            <a:ext cx="6894576" cy="1463040"/>
          </a:xfrm>
        </p:spPr>
        <p:txBody>
          <a:bodyPr anchor="ctr">
            <a:normAutofit/>
          </a:bodyPr>
          <a:lstStyle/>
          <a:p>
            <a:pPr marL="0" indent="0">
              <a:buNone/>
            </a:pPr>
            <a:r>
              <a:rPr lang="en-US" sz="2200" dirty="0">
                <a:effectLst/>
                <a:latin typeface="Calibri" panose="020F0502020204030204" pitchFamily="34" charset="0"/>
                <a:ea typeface="Times New Roman" panose="02020603050405020304" pitchFamily="18" charset="0"/>
              </a:rPr>
              <a:t>Overal</a:t>
            </a:r>
            <a:r>
              <a:rPr lang="en-US" sz="2200" dirty="0">
                <a:latin typeface="Calibri" panose="020F0502020204030204" pitchFamily="34" charset="0"/>
                <a:ea typeface="Times New Roman" panose="02020603050405020304" pitchFamily="18" charset="0"/>
              </a:rPr>
              <a:t>l model: </a:t>
            </a:r>
            <a:r>
              <a:rPr lang="en-US" sz="2200" i="1" dirty="0">
                <a:effectLst/>
                <a:latin typeface="Calibri" panose="020F0502020204030204" pitchFamily="34" charset="0"/>
                <a:ea typeface="Times New Roman" panose="02020603050405020304" pitchFamily="18" charset="0"/>
              </a:rPr>
              <a:t>F</a:t>
            </a:r>
            <a:r>
              <a:rPr lang="en-US" sz="2200" dirty="0">
                <a:effectLst/>
                <a:latin typeface="Calibri" panose="020F0502020204030204" pitchFamily="34" charset="0"/>
                <a:ea typeface="Times New Roman" panose="02020603050405020304" pitchFamily="18" charset="0"/>
              </a:rPr>
              <a:t>(2, 27) = 1.54,</a:t>
            </a:r>
            <a:r>
              <a:rPr lang="en-US" sz="2200" i="1" dirty="0">
                <a:effectLst/>
                <a:latin typeface="Calibri" panose="020F0502020204030204" pitchFamily="34" charset="0"/>
                <a:ea typeface="Times New Roman" panose="02020603050405020304" pitchFamily="18" charset="0"/>
              </a:rPr>
              <a:t> p </a:t>
            </a:r>
            <a:r>
              <a:rPr lang="en-US" sz="2200" dirty="0">
                <a:effectLst/>
                <a:latin typeface="Calibri" panose="020F0502020204030204" pitchFamily="34" charset="0"/>
                <a:ea typeface="Times New Roman" panose="02020603050405020304" pitchFamily="18" charset="0"/>
              </a:rPr>
              <a:t>= .232, adjusted </a:t>
            </a:r>
            <a:r>
              <a:rPr lang="en-US" sz="2200" i="1" dirty="0">
                <a:effectLst/>
                <a:latin typeface="Calibri" panose="020F0502020204030204" pitchFamily="34" charset="0"/>
                <a:ea typeface="Times New Roman" panose="02020603050405020304" pitchFamily="18" charset="0"/>
              </a:rPr>
              <a:t>R²</a:t>
            </a:r>
            <a:r>
              <a:rPr lang="en-US" sz="2200" dirty="0">
                <a:effectLst/>
                <a:latin typeface="Calibri" panose="020F0502020204030204" pitchFamily="34" charset="0"/>
                <a:ea typeface="Times New Roman" panose="02020603050405020304" pitchFamily="18" charset="0"/>
              </a:rPr>
              <a:t> = .036.</a:t>
            </a:r>
            <a:endParaRPr lang="en-US" sz="2200" dirty="0"/>
          </a:p>
        </p:txBody>
      </p:sp>
      <p:pic>
        <p:nvPicPr>
          <p:cNvPr id="8" name="Picture 7">
            <a:extLst>
              <a:ext uri="{FF2B5EF4-FFF2-40B4-BE49-F238E27FC236}">
                <a16:creationId xmlns:a16="http://schemas.microsoft.com/office/drawing/2014/main" id="{DA08D2B8-B0FD-8479-9B6A-48634114A4AA}"/>
              </a:ext>
            </a:extLst>
          </p:cNvPr>
          <p:cNvPicPr>
            <a:picLocks noChangeAspect="1"/>
          </p:cNvPicPr>
          <p:nvPr/>
        </p:nvPicPr>
        <p:blipFill>
          <a:blip r:embed="rId3"/>
          <a:stretch>
            <a:fillRect/>
          </a:stretch>
        </p:blipFill>
        <p:spPr>
          <a:xfrm>
            <a:off x="630936" y="2292725"/>
            <a:ext cx="10917936" cy="3955773"/>
          </a:xfrm>
          <a:prstGeom prst="rect">
            <a:avLst/>
          </a:prstGeom>
        </p:spPr>
      </p:pic>
    </p:spTree>
    <p:extLst>
      <p:ext uri="{BB962C8B-B14F-4D97-AF65-F5344CB8AC3E}">
        <p14:creationId xmlns:p14="http://schemas.microsoft.com/office/powerpoint/2010/main" val="281000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49C1B-3691-C12D-0019-87D8ED301504}"/>
              </a:ext>
            </a:extLst>
          </p:cNvPr>
          <p:cNvSpPr>
            <a:spLocks noGrp="1"/>
          </p:cNvSpPr>
          <p:nvPr>
            <p:ph type="title"/>
          </p:nvPr>
        </p:nvSpPr>
        <p:spPr>
          <a:xfrm>
            <a:off x="630936" y="502920"/>
            <a:ext cx="3419856" cy="1463040"/>
          </a:xfrm>
        </p:spPr>
        <p:txBody>
          <a:bodyPr vert="horz" lIns="91440" tIns="45720" rIns="91440" bIns="45720" rtlCol="0" anchor="ctr">
            <a:normAutofit fontScale="90000"/>
          </a:bodyPr>
          <a:lstStyle/>
          <a:p>
            <a:r>
              <a:rPr lang="en-US" sz="3700" kern="1200" dirty="0">
                <a:latin typeface="+mj-lt"/>
                <a:ea typeface="+mj-ea"/>
                <a:cs typeface="+mj-cs"/>
              </a:rPr>
              <a:t>Results: Emotion Regulation and Burnout</a:t>
            </a:r>
          </a:p>
        </p:txBody>
      </p:sp>
      <p:sp>
        <p:nvSpPr>
          <p:cNvPr id="2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B57E0A52-908A-1BB8-153E-AC848E8CCA15}"/>
              </a:ext>
            </a:extLst>
          </p:cNvPr>
          <p:cNvSpPr>
            <a:spLocks noGrp="1"/>
          </p:cNvSpPr>
          <p:nvPr>
            <p:ph idx="1"/>
          </p:nvPr>
        </p:nvSpPr>
        <p:spPr>
          <a:xfrm>
            <a:off x="4654295" y="502920"/>
            <a:ext cx="6894576" cy="1463040"/>
          </a:xfrm>
        </p:spPr>
        <p:txBody>
          <a:bodyPr anchor="ctr">
            <a:normAutofit/>
          </a:bodyPr>
          <a:lstStyle/>
          <a:p>
            <a:pPr marL="0" indent="0">
              <a:buNone/>
            </a:pPr>
            <a:r>
              <a:rPr lang="en-US" sz="2200" dirty="0"/>
              <a:t>Overall model: </a:t>
            </a:r>
            <a:r>
              <a:rPr lang="en-US" sz="1800" i="1" dirty="0">
                <a:solidFill>
                  <a:srgbClr val="000000"/>
                </a:solidFill>
                <a:effectLst/>
                <a:latin typeface="Calibri" panose="020F0502020204030204" pitchFamily="34" charset="0"/>
                <a:ea typeface="Times New Roman" panose="02020603050405020304" pitchFamily="18" charset="0"/>
              </a:rPr>
              <a:t>F</a:t>
            </a:r>
            <a:r>
              <a:rPr lang="en-US" sz="1800" dirty="0">
                <a:solidFill>
                  <a:srgbClr val="000000"/>
                </a:solidFill>
                <a:effectLst/>
                <a:latin typeface="Calibri" panose="020F0502020204030204" pitchFamily="34" charset="0"/>
                <a:ea typeface="Times New Roman" panose="02020603050405020304" pitchFamily="18" charset="0"/>
              </a:rPr>
              <a:t>(2, 27) = 1.67,</a:t>
            </a:r>
            <a:r>
              <a:rPr lang="en-US" sz="1800" i="1" dirty="0">
                <a:solidFill>
                  <a:srgbClr val="000000"/>
                </a:solidFill>
                <a:effectLst/>
                <a:latin typeface="Calibri" panose="020F0502020204030204" pitchFamily="34" charset="0"/>
                <a:ea typeface="Times New Roman" panose="02020603050405020304" pitchFamily="18" charset="0"/>
              </a:rPr>
              <a:t> p </a:t>
            </a:r>
            <a:r>
              <a:rPr lang="en-US" sz="1800" dirty="0">
                <a:solidFill>
                  <a:srgbClr val="000000"/>
                </a:solidFill>
                <a:effectLst/>
                <a:latin typeface="Calibri" panose="020F0502020204030204" pitchFamily="34" charset="0"/>
                <a:ea typeface="Times New Roman" panose="02020603050405020304" pitchFamily="18" charset="0"/>
              </a:rPr>
              <a:t>= .207, adjusted </a:t>
            </a:r>
            <a:r>
              <a:rPr lang="en-US" sz="1800" i="1" dirty="0">
                <a:solidFill>
                  <a:srgbClr val="000000"/>
                </a:solidFill>
                <a:effectLst/>
                <a:latin typeface="Calibri" panose="020F0502020204030204" pitchFamily="34" charset="0"/>
                <a:ea typeface="Times New Roman" panose="02020603050405020304" pitchFamily="18" charset="0"/>
              </a:rPr>
              <a:t>R²</a:t>
            </a:r>
            <a:r>
              <a:rPr lang="en-US" sz="1800" dirty="0">
                <a:solidFill>
                  <a:srgbClr val="000000"/>
                </a:solidFill>
                <a:effectLst/>
                <a:latin typeface="Calibri" panose="020F0502020204030204" pitchFamily="34" charset="0"/>
                <a:ea typeface="Times New Roman" panose="02020603050405020304" pitchFamily="18" charset="0"/>
              </a:rPr>
              <a:t> = .044</a:t>
            </a:r>
            <a:endParaRPr lang="en-US" sz="2200" dirty="0"/>
          </a:p>
        </p:txBody>
      </p:sp>
      <p:pic>
        <p:nvPicPr>
          <p:cNvPr id="6" name="Content Placeholder 5">
            <a:extLst>
              <a:ext uri="{FF2B5EF4-FFF2-40B4-BE49-F238E27FC236}">
                <a16:creationId xmlns:a16="http://schemas.microsoft.com/office/drawing/2014/main" id="{542AFF51-29DE-ADD3-C601-15B4F554C573}"/>
              </a:ext>
            </a:extLst>
          </p:cNvPr>
          <p:cNvPicPr>
            <a:picLocks noChangeAspect="1"/>
          </p:cNvPicPr>
          <p:nvPr/>
        </p:nvPicPr>
        <p:blipFill>
          <a:blip r:embed="rId3"/>
          <a:stretch>
            <a:fillRect/>
          </a:stretch>
        </p:blipFill>
        <p:spPr>
          <a:xfrm>
            <a:off x="972413" y="2290936"/>
            <a:ext cx="10234981" cy="3959352"/>
          </a:xfrm>
          <a:prstGeom prst="rect">
            <a:avLst/>
          </a:prstGeom>
        </p:spPr>
      </p:pic>
    </p:spTree>
    <p:extLst>
      <p:ext uri="{BB962C8B-B14F-4D97-AF65-F5344CB8AC3E}">
        <p14:creationId xmlns:p14="http://schemas.microsoft.com/office/powerpoint/2010/main" val="142335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1102B-1FDE-BA68-BDD6-B1674BE32E83}"/>
              </a:ext>
            </a:extLst>
          </p:cNvPr>
          <p:cNvSpPr>
            <a:spLocks noGrp="1"/>
          </p:cNvSpPr>
          <p:nvPr>
            <p:ph type="title"/>
          </p:nvPr>
        </p:nvSpPr>
        <p:spPr>
          <a:xfrm>
            <a:off x="1383564" y="348865"/>
            <a:ext cx="9718111" cy="1576446"/>
          </a:xfrm>
        </p:spPr>
        <p:txBody>
          <a:bodyPr anchor="ctr">
            <a:normAutofit/>
          </a:bodyPr>
          <a:lstStyle/>
          <a:p>
            <a:r>
              <a:rPr lang="en-CA" sz="4000">
                <a:solidFill>
                  <a:srgbClr val="FFFFFF"/>
                </a:solidFill>
              </a:rPr>
              <a:t>Discussion </a:t>
            </a:r>
          </a:p>
        </p:txBody>
      </p:sp>
      <p:graphicFrame>
        <p:nvGraphicFramePr>
          <p:cNvPr id="5" name="Content Placeholder 2">
            <a:extLst>
              <a:ext uri="{FF2B5EF4-FFF2-40B4-BE49-F238E27FC236}">
                <a16:creationId xmlns:a16="http://schemas.microsoft.com/office/drawing/2014/main" id="{D733B216-6746-C32D-2003-E0FB5D3DF7B9}"/>
              </a:ext>
            </a:extLst>
          </p:cNvPr>
          <p:cNvGraphicFramePr>
            <a:graphicFrameLocks noGrp="1"/>
          </p:cNvGraphicFramePr>
          <p:nvPr>
            <p:ph idx="1"/>
            <p:extLst>
              <p:ext uri="{D42A27DB-BD31-4B8C-83A1-F6EECF244321}">
                <p14:modId xmlns:p14="http://schemas.microsoft.com/office/powerpoint/2010/main" val="777607229"/>
              </p:ext>
            </p:extLst>
          </p:nvPr>
        </p:nvGraphicFramePr>
        <p:xfrm>
          <a:off x="1729947" y="2636108"/>
          <a:ext cx="9012194" cy="316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00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2C8B0D-50AA-5013-9414-534CD1AA438B}"/>
              </a:ext>
            </a:extLst>
          </p:cNvPr>
          <p:cNvSpPr>
            <a:spLocks noGrp="1"/>
          </p:cNvSpPr>
          <p:nvPr>
            <p:ph type="title"/>
          </p:nvPr>
        </p:nvSpPr>
        <p:spPr>
          <a:xfrm>
            <a:off x="934872" y="982272"/>
            <a:ext cx="3388419" cy="4560970"/>
          </a:xfrm>
        </p:spPr>
        <p:txBody>
          <a:bodyPr>
            <a:normAutofit/>
          </a:bodyPr>
          <a:lstStyle/>
          <a:p>
            <a:r>
              <a:rPr lang="en-CA" sz="3400">
                <a:solidFill>
                  <a:srgbClr val="FFFFFF"/>
                </a:solidFill>
              </a:rPr>
              <a:t>Land Acknowledgment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7626A2D-1834-DEF4-EEFE-EC364F7A2119}"/>
              </a:ext>
            </a:extLst>
          </p:cNvPr>
          <p:cNvSpPr>
            <a:spLocks noGrp="1"/>
          </p:cNvSpPr>
          <p:nvPr>
            <p:ph idx="1"/>
          </p:nvPr>
        </p:nvSpPr>
        <p:spPr>
          <a:xfrm>
            <a:off x="5221862" y="1719618"/>
            <a:ext cx="5948831" cy="4334629"/>
          </a:xfrm>
        </p:spPr>
        <p:txBody>
          <a:bodyPr anchor="ctr">
            <a:normAutofit/>
          </a:bodyPr>
          <a:lstStyle/>
          <a:p>
            <a:pPr marL="0" indent="0">
              <a:buNone/>
            </a:pPr>
            <a:r>
              <a:rPr lang="en-CA" sz="2400">
                <a:solidFill>
                  <a:srgbClr val="FEFFFF"/>
                </a:solidFill>
              </a:rPr>
              <a:t>I humbly acknowledge that this presentation is taking place on the traditional lands of	 the </a:t>
            </a:r>
            <a:r>
              <a:rPr lang="en-CA" sz="2400" err="1">
                <a:solidFill>
                  <a:srgbClr val="FEFFFF"/>
                </a:solidFill>
              </a:rPr>
              <a:t>Tk’emlúps</a:t>
            </a:r>
            <a:r>
              <a:rPr lang="en-CA" sz="2400">
                <a:solidFill>
                  <a:srgbClr val="FEFFFF"/>
                </a:solidFill>
              </a:rPr>
              <a:t> </a:t>
            </a:r>
            <a:r>
              <a:rPr lang="en-CA" sz="2400" err="1">
                <a:solidFill>
                  <a:srgbClr val="FEFFFF"/>
                </a:solidFill>
              </a:rPr>
              <a:t>te</a:t>
            </a:r>
            <a:r>
              <a:rPr lang="en-CA" sz="2400">
                <a:solidFill>
                  <a:srgbClr val="FEFFFF"/>
                </a:solidFill>
              </a:rPr>
              <a:t> </a:t>
            </a:r>
            <a:r>
              <a:rPr lang="en-CA" sz="2400" err="1">
                <a:solidFill>
                  <a:srgbClr val="FEFFFF"/>
                </a:solidFill>
              </a:rPr>
              <a:t>Secwépemc</a:t>
            </a:r>
            <a:r>
              <a:rPr lang="en-CA" sz="2400">
                <a:solidFill>
                  <a:srgbClr val="FEFFFF"/>
                </a:solidFill>
              </a:rPr>
              <a:t> within the </a:t>
            </a:r>
            <a:r>
              <a:rPr lang="en-CA" sz="2400" err="1">
                <a:solidFill>
                  <a:srgbClr val="FEFFFF"/>
                </a:solidFill>
              </a:rPr>
              <a:t>Secépemc’ulucw</a:t>
            </a:r>
            <a:r>
              <a:rPr lang="en-CA" sz="2400">
                <a:solidFill>
                  <a:srgbClr val="FEFFFF"/>
                </a:solidFill>
              </a:rPr>
              <a:t>, the traditional and unceded territory of the </a:t>
            </a:r>
            <a:r>
              <a:rPr lang="en-CA" sz="2400" err="1">
                <a:solidFill>
                  <a:srgbClr val="FEFFFF"/>
                </a:solidFill>
              </a:rPr>
              <a:t>Secwépemc</a:t>
            </a:r>
            <a:r>
              <a:rPr lang="en-CA" sz="2400">
                <a:solidFill>
                  <a:srgbClr val="FEFFFF"/>
                </a:solidFill>
              </a:rPr>
              <a:t> peoples. I also acknowledge that I am uninvited visitor on these lands and I am grateful to live, learn, work, and love here.</a:t>
            </a:r>
          </a:p>
          <a:p>
            <a:pPr marL="0" indent="0">
              <a:buNone/>
            </a:pPr>
            <a:endParaRPr lang="en-CA" sz="2400">
              <a:solidFill>
                <a:srgbClr val="FEFFFF"/>
              </a:solidFill>
            </a:endParaRPr>
          </a:p>
        </p:txBody>
      </p:sp>
    </p:spTree>
    <p:extLst>
      <p:ext uri="{BB962C8B-B14F-4D97-AF65-F5344CB8AC3E}">
        <p14:creationId xmlns:p14="http://schemas.microsoft.com/office/powerpoint/2010/main" val="296631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B3699-1B1B-A47E-A8D2-05AA4040C5A8}"/>
              </a:ext>
            </a:extLst>
          </p:cNvPr>
          <p:cNvSpPr>
            <a:spLocks noGrp="1"/>
          </p:cNvSpPr>
          <p:nvPr>
            <p:ph type="title"/>
          </p:nvPr>
        </p:nvSpPr>
        <p:spPr>
          <a:xfrm>
            <a:off x="838200" y="556995"/>
            <a:ext cx="10515600" cy="1133693"/>
          </a:xfrm>
        </p:spPr>
        <p:txBody>
          <a:bodyPr>
            <a:normAutofit/>
          </a:bodyPr>
          <a:lstStyle/>
          <a:p>
            <a:r>
              <a:rPr lang="en-CA" sz="5200" dirty="0"/>
              <a:t>Limitations and Future Research</a:t>
            </a:r>
          </a:p>
        </p:txBody>
      </p:sp>
      <p:graphicFrame>
        <p:nvGraphicFramePr>
          <p:cNvPr id="5" name="Content Placeholder 2">
            <a:extLst>
              <a:ext uri="{FF2B5EF4-FFF2-40B4-BE49-F238E27FC236}">
                <a16:creationId xmlns:a16="http://schemas.microsoft.com/office/drawing/2014/main" id="{D9CC210C-C715-FA0C-EC2D-EB3EBFAE1097}"/>
              </a:ext>
            </a:extLst>
          </p:cNvPr>
          <p:cNvGraphicFramePr>
            <a:graphicFrameLocks noGrp="1"/>
          </p:cNvGraphicFramePr>
          <p:nvPr>
            <p:ph idx="1"/>
            <p:extLst>
              <p:ext uri="{D42A27DB-BD31-4B8C-83A1-F6EECF244321}">
                <p14:modId xmlns:p14="http://schemas.microsoft.com/office/powerpoint/2010/main" val="29857649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21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DE596-8307-B303-D8D1-DE456F2BD5B1}"/>
              </a:ext>
            </a:extLst>
          </p:cNvPr>
          <p:cNvSpPr>
            <a:spLocks noGrp="1"/>
          </p:cNvSpPr>
          <p:nvPr>
            <p:ph type="title"/>
          </p:nvPr>
        </p:nvSpPr>
        <p:spPr>
          <a:xfrm>
            <a:off x="838200" y="556995"/>
            <a:ext cx="10515600" cy="1133693"/>
          </a:xfrm>
        </p:spPr>
        <p:txBody>
          <a:bodyPr>
            <a:normAutofit/>
          </a:bodyPr>
          <a:lstStyle/>
          <a:p>
            <a:r>
              <a:rPr lang="en-CA" sz="5200"/>
              <a:t>Conclusions</a:t>
            </a:r>
          </a:p>
        </p:txBody>
      </p:sp>
      <p:graphicFrame>
        <p:nvGraphicFramePr>
          <p:cNvPr id="21" name="Content Placeholder 2">
            <a:extLst>
              <a:ext uri="{FF2B5EF4-FFF2-40B4-BE49-F238E27FC236}">
                <a16:creationId xmlns:a16="http://schemas.microsoft.com/office/drawing/2014/main" id="{825B2C03-2297-47FB-099A-E54F027FC0E3}"/>
              </a:ext>
            </a:extLst>
          </p:cNvPr>
          <p:cNvGraphicFramePr>
            <a:graphicFrameLocks noGrp="1"/>
          </p:cNvGraphicFramePr>
          <p:nvPr>
            <p:ph idx="1"/>
            <p:extLst>
              <p:ext uri="{D42A27DB-BD31-4B8C-83A1-F6EECF244321}">
                <p14:modId xmlns:p14="http://schemas.microsoft.com/office/powerpoint/2010/main" val="26582530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33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1B875E7-3976-F294-156B-DFCDFB445141}"/>
              </a:ext>
            </a:extLst>
          </p:cNvPr>
          <p:cNvSpPr>
            <a:spLocks noGrp="1"/>
          </p:cNvSpPr>
          <p:nvPr>
            <p:ph type="title"/>
          </p:nvPr>
        </p:nvSpPr>
        <p:spPr>
          <a:xfrm>
            <a:off x="1098468" y="885651"/>
            <a:ext cx="3229803" cy="4624603"/>
          </a:xfrm>
        </p:spPr>
        <p:txBody>
          <a:bodyPr>
            <a:normAutofit/>
          </a:bodyPr>
          <a:lstStyle/>
          <a:p>
            <a:r>
              <a:rPr lang="en-CA" sz="3100">
                <a:solidFill>
                  <a:srgbClr val="FFFFFF"/>
                </a:solidFill>
              </a:rPr>
              <a:t>Acknowledgments </a:t>
            </a:r>
          </a:p>
        </p:txBody>
      </p:sp>
      <p:sp>
        <p:nvSpPr>
          <p:cNvPr id="3" name="Content Placeholder 2">
            <a:extLst>
              <a:ext uri="{FF2B5EF4-FFF2-40B4-BE49-F238E27FC236}">
                <a16:creationId xmlns:a16="http://schemas.microsoft.com/office/drawing/2014/main" id="{DD0694F0-9E88-BE62-10FA-9F9A975ADECE}"/>
              </a:ext>
            </a:extLst>
          </p:cNvPr>
          <p:cNvSpPr>
            <a:spLocks noGrp="1"/>
          </p:cNvSpPr>
          <p:nvPr>
            <p:ph idx="1"/>
          </p:nvPr>
        </p:nvSpPr>
        <p:spPr>
          <a:xfrm>
            <a:off x="4978708" y="885651"/>
            <a:ext cx="6525220" cy="4616849"/>
          </a:xfrm>
        </p:spPr>
        <p:txBody>
          <a:bodyPr anchor="ctr">
            <a:normAutofit/>
          </a:bodyPr>
          <a:lstStyle/>
          <a:p>
            <a:r>
              <a:rPr lang="en-CA" sz="2400" dirty="0"/>
              <a:t>Supervisor: Dr. Catherine Ortner </a:t>
            </a:r>
          </a:p>
          <a:p>
            <a:r>
              <a:rPr lang="en-CA" sz="2400" dirty="0"/>
              <a:t>Nadia Brown, Managing Partner, Rebuilding Thoughts</a:t>
            </a:r>
          </a:p>
          <a:p>
            <a:r>
              <a:rPr lang="en-CA" sz="2400" dirty="0"/>
              <a:t>Collaborator Hayleigh Armstrong</a:t>
            </a:r>
          </a:p>
        </p:txBody>
      </p:sp>
    </p:spTree>
    <p:extLst>
      <p:ext uri="{BB962C8B-B14F-4D97-AF65-F5344CB8AC3E}">
        <p14:creationId xmlns:p14="http://schemas.microsoft.com/office/powerpoint/2010/main" val="296220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5A2A-48A7-6F3B-959C-8C006B5A7085}"/>
              </a:ext>
            </a:extLst>
          </p:cNvPr>
          <p:cNvSpPr>
            <a:spLocks noGrp="1"/>
          </p:cNvSpPr>
          <p:nvPr>
            <p:ph type="title"/>
          </p:nvPr>
        </p:nvSpPr>
        <p:spPr>
          <a:xfrm>
            <a:off x="838200" y="1"/>
            <a:ext cx="10515600" cy="1153885"/>
          </a:xfrm>
        </p:spPr>
        <p:txBody>
          <a:bodyPr/>
          <a:lstStyle/>
          <a:p>
            <a:pPr algn="ctr"/>
            <a:r>
              <a:rPr lang="en-CA"/>
              <a:t>References</a:t>
            </a:r>
          </a:p>
        </p:txBody>
      </p:sp>
      <p:sp>
        <p:nvSpPr>
          <p:cNvPr id="3" name="Content Placeholder 2">
            <a:extLst>
              <a:ext uri="{FF2B5EF4-FFF2-40B4-BE49-F238E27FC236}">
                <a16:creationId xmlns:a16="http://schemas.microsoft.com/office/drawing/2014/main" id="{31391A07-4F66-A001-8933-C5B43E4F4E66}"/>
              </a:ext>
            </a:extLst>
          </p:cNvPr>
          <p:cNvSpPr>
            <a:spLocks noGrp="1"/>
          </p:cNvSpPr>
          <p:nvPr>
            <p:ph idx="1"/>
          </p:nvPr>
        </p:nvSpPr>
        <p:spPr>
          <a:xfrm>
            <a:off x="0" y="979714"/>
            <a:ext cx="12192000" cy="5878285"/>
          </a:xfrm>
        </p:spPr>
        <p:txBody>
          <a:bodyPr>
            <a:normAutofit fontScale="25000" lnSpcReduction="20000"/>
          </a:bodyPr>
          <a:lstStyle/>
          <a:p>
            <a:pPr marL="0" marR="356870" indent="0">
              <a:lnSpc>
                <a:spcPct val="200000"/>
              </a:lnSpc>
              <a:spcBef>
                <a:spcPts val="0"/>
              </a:spcBef>
              <a:spcAft>
                <a:spcPts val="0"/>
              </a:spcAft>
              <a:buNone/>
            </a:pPr>
            <a:r>
              <a:rPr lang="en-CA" sz="3600" err="1">
                <a:solidFill>
                  <a:srgbClr val="000000"/>
                </a:solidFill>
                <a:effectLst/>
                <a:latin typeface="Times New Roman" panose="02020603050405020304" pitchFamily="18" charset="0"/>
                <a:ea typeface="Times New Roman" panose="02020603050405020304" pitchFamily="18" charset="0"/>
              </a:rPr>
              <a:t>Aldao</a:t>
            </a:r>
            <a:r>
              <a:rPr lang="en-CA" sz="3600">
                <a:solidFill>
                  <a:srgbClr val="000000"/>
                </a:solidFill>
                <a:effectLst/>
                <a:latin typeface="Times New Roman" panose="02020603050405020304" pitchFamily="18" charset="0"/>
                <a:ea typeface="Times New Roman" panose="02020603050405020304" pitchFamily="18" charset="0"/>
              </a:rPr>
              <a:t>, A., Nolen-Hoeksema, S., &amp; Schweizer, S. (2010). Emotion-regulation strategies across psychopathology: A meta-analytic review. </a:t>
            </a:r>
            <a:r>
              <a:rPr lang="en-CA" sz="3600" i="1">
                <a:solidFill>
                  <a:srgbClr val="000000"/>
                </a:solidFill>
                <a:effectLst/>
                <a:latin typeface="Times New Roman" panose="02020603050405020304" pitchFamily="18" charset="0"/>
                <a:ea typeface="Times New Roman" panose="02020603050405020304" pitchFamily="18" charset="0"/>
              </a:rPr>
              <a:t>Clinical Psychology</a:t>
            </a:r>
            <a:r>
              <a:rPr lang="en-CA" sz="3600">
                <a:solidFill>
                  <a:srgbClr val="000000"/>
                </a:solidFill>
                <a:effectLst/>
                <a:latin typeface="Times New Roman" panose="02020603050405020304" pitchFamily="18" charset="0"/>
                <a:ea typeface="Times New Roman" panose="02020603050405020304" pitchFamily="18" charset="0"/>
              </a:rPr>
              <a:t> </a:t>
            </a:r>
            <a:r>
              <a:rPr lang="en-CA" sz="3600" i="1">
                <a:solidFill>
                  <a:srgbClr val="000000"/>
                </a:solidFill>
                <a:effectLst/>
                <a:latin typeface="Times New Roman" panose="02020603050405020304" pitchFamily="18" charset="0"/>
                <a:ea typeface="Times New Roman" panose="02020603050405020304" pitchFamily="18" charset="0"/>
              </a:rPr>
              <a:t>Review</a:t>
            </a:r>
            <a:r>
              <a:rPr lang="en-CA" sz="3600">
                <a:solidFill>
                  <a:srgbClr val="000000"/>
                </a:solidFill>
                <a:effectLst/>
                <a:latin typeface="Times New Roman" panose="02020603050405020304" pitchFamily="18" charset="0"/>
                <a:ea typeface="Times New Roman" panose="02020603050405020304" pitchFamily="18" charset="0"/>
              </a:rPr>
              <a:t>, </a:t>
            </a:r>
            <a:r>
              <a:rPr lang="en-CA" sz="3600" i="1">
                <a:solidFill>
                  <a:srgbClr val="000000"/>
                </a:solidFill>
                <a:effectLst/>
                <a:latin typeface="Times New Roman" panose="02020603050405020304" pitchFamily="18" charset="0"/>
                <a:ea typeface="Times New Roman" panose="02020603050405020304" pitchFamily="18" charset="0"/>
              </a:rPr>
              <a:t>30</a:t>
            </a:r>
            <a:r>
              <a:rPr lang="en-CA" sz="3600">
                <a:solidFill>
                  <a:srgbClr val="000000"/>
                </a:solidFill>
                <a:effectLst/>
                <a:latin typeface="Times New Roman" panose="02020603050405020304" pitchFamily="18" charset="0"/>
                <a:ea typeface="Times New Roman" panose="02020603050405020304" pitchFamily="18" charset="0"/>
              </a:rPr>
              <a:t>(2), 217–237.</a:t>
            </a:r>
            <a:r>
              <a:rPr lang="en-CA" sz="3600" u="sng">
                <a:solidFill>
                  <a:srgbClr val="000000"/>
                </a:solidFill>
                <a:effectLst/>
                <a:latin typeface="Times New Roman" panose="02020603050405020304" pitchFamily="18" charset="0"/>
                <a:ea typeface="Times New Roman" panose="02020603050405020304" pitchFamily="18" charset="0"/>
                <a:hlinkClick r:id="rId3"/>
              </a:rPr>
              <a:t> https://doi.org/10.1016/j.cpr.2009.11.004</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Beck, A. T., Rush, A. J., Shaw, B. F., &amp; Emery, G. (1979). Cognitive therapy of depression. </a:t>
            </a:r>
            <a:r>
              <a:rPr lang="en-CA" sz="3600" i="1">
                <a:solidFill>
                  <a:srgbClr val="000000"/>
                </a:solidFill>
                <a:effectLst/>
                <a:latin typeface="Times New Roman" panose="02020603050405020304" pitchFamily="18" charset="0"/>
                <a:ea typeface="Times New Roman" panose="02020603050405020304" pitchFamily="18" charset="0"/>
              </a:rPr>
              <a:t>New York: Guilford Press.</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Blevins, C.A., Weathers, F.W., Davis, M.T., Witte, T.K. &amp; Domino, J.L. (2015). The posttraumatic stress disorder checklist for DSM-5 (PCL-5): Development and initial psychometric evaluation.</a:t>
            </a:r>
            <a:r>
              <a:rPr lang="en-CA" sz="3600" i="1">
                <a:solidFill>
                  <a:srgbClr val="000000"/>
                </a:solidFill>
                <a:effectLst/>
                <a:highlight>
                  <a:srgbClr val="FFFFFF"/>
                </a:highlight>
                <a:latin typeface="Times New Roman" panose="02020603050405020304" pitchFamily="18" charset="0"/>
                <a:ea typeface="Times New Roman" panose="02020603050405020304" pitchFamily="18" charset="0"/>
              </a:rPr>
              <a:t> Journal of Traumatic Stress</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 28, 489–498.</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err="1">
                <a:solidFill>
                  <a:srgbClr val="000000"/>
                </a:solidFill>
                <a:effectLst/>
                <a:latin typeface="Times New Roman" panose="02020603050405020304" pitchFamily="18" charset="0"/>
                <a:ea typeface="Times New Roman" panose="02020603050405020304" pitchFamily="18" charset="0"/>
              </a:rPr>
              <a:t>Dörfel</a:t>
            </a:r>
            <a:r>
              <a:rPr lang="en-CA" sz="3600">
                <a:solidFill>
                  <a:srgbClr val="000000"/>
                </a:solidFill>
                <a:effectLst/>
                <a:latin typeface="Times New Roman" panose="02020603050405020304" pitchFamily="18" charset="0"/>
                <a:ea typeface="Times New Roman" panose="02020603050405020304" pitchFamily="18" charset="0"/>
              </a:rPr>
              <a:t>, D., </a:t>
            </a:r>
            <a:r>
              <a:rPr lang="en-CA" sz="3600" err="1">
                <a:solidFill>
                  <a:srgbClr val="000000"/>
                </a:solidFill>
                <a:effectLst/>
                <a:latin typeface="Times New Roman" panose="02020603050405020304" pitchFamily="18" charset="0"/>
                <a:ea typeface="Times New Roman" panose="02020603050405020304" pitchFamily="18" charset="0"/>
              </a:rPr>
              <a:t>Scheffel</a:t>
            </a:r>
            <a:r>
              <a:rPr lang="en-CA" sz="3600">
                <a:solidFill>
                  <a:srgbClr val="000000"/>
                </a:solidFill>
                <a:effectLst/>
                <a:latin typeface="Times New Roman" panose="02020603050405020304" pitchFamily="18" charset="0"/>
                <a:ea typeface="Times New Roman" panose="02020603050405020304" pitchFamily="18" charset="0"/>
              </a:rPr>
              <a:t>, C., </a:t>
            </a:r>
            <a:r>
              <a:rPr lang="en-CA" sz="3600" err="1">
                <a:solidFill>
                  <a:srgbClr val="000000"/>
                </a:solidFill>
                <a:effectLst/>
                <a:latin typeface="Times New Roman" panose="02020603050405020304" pitchFamily="18" charset="0"/>
                <a:ea typeface="Times New Roman" panose="02020603050405020304" pitchFamily="18" charset="0"/>
              </a:rPr>
              <a:t>Schweikert</a:t>
            </a:r>
            <a:r>
              <a:rPr lang="en-CA" sz="3600">
                <a:solidFill>
                  <a:srgbClr val="000000"/>
                </a:solidFill>
                <a:effectLst/>
                <a:latin typeface="Times New Roman" panose="02020603050405020304" pitchFamily="18" charset="0"/>
                <a:ea typeface="Times New Roman" panose="02020603050405020304" pitchFamily="18" charset="0"/>
              </a:rPr>
              <a:t>, T. &amp; </a:t>
            </a:r>
            <a:r>
              <a:rPr lang="en-CA" sz="3600" err="1">
                <a:solidFill>
                  <a:srgbClr val="000000"/>
                </a:solidFill>
                <a:effectLst/>
                <a:latin typeface="Times New Roman" panose="02020603050405020304" pitchFamily="18" charset="0"/>
                <a:ea typeface="Times New Roman" panose="02020603050405020304" pitchFamily="18" charset="0"/>
              </a:rPr>
              <a:t>Gärtner</a:t>
            </a:r>
            <a:r>
              <a:rPr lang="en-CA" sz="3600">
                <a:solidFill>
                  <a:srgbClr val="000000"/>
                </a:solidFill>
                <a:effectLst/>
                <a:latin typeface="Times New Roman" panose="02020603050405020304" pitchFamily="18" charset="0"/>
                <a:ea typeface="Times New Roman" panose="02020603050405020304" pitchFamily="18" charset="0"/>
              </a:rPr>
              <a:t>, A. (in preparation). A new self-report instrument for measuring emotion regulation flexibility.</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Donahue, E. G., Forest, J., Vallerand, R. J., </a:t>
            </a:r>
            <a:r>
              <a:rPr lang="en-CA" sz="3600" err="1">
                <a:solidFill>
                  <a:srgbClr val="000000"/>
                </a:solidFill>
                <a:effectLst/>
                <a:highlight>
                  <a:srgbClr val="FFFFFF"/>
                </a:highlight>
                <a:latin typeface="Times New Roman" panose="02020603050405020304" pitchFamily="18" charset="0"/>
                <a:ea typeface="Times New Roman" panose="02020603050405020304" pitchFamily="18" charset="0"/>
              </a:rPr>
              <a:t>Lemyre</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 P. N., Crevier-</a:t>
            </a:r>
            <a:r>
              <a:rPr lang="en-CA" sz="3600" err="1">
                <a:solidFill>
                  <a:srgbClr val="000000"/>
                </a:solidFill>
                <a:effectLst/>
                <a:highlight>
                  <a:srgbClr val="FFFFFF"/>
                </a:highlight>
                <a:latin typeface="Times New Roman" panose="02020603050405020304" pitchFamily="18" charset="0"/>
                <a:ea typeface="Times New Roman" panose="02020603050405020304" pitchFamily="18" charset="0"/>
              </a:rPr>
              <a:t>Braud</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 L., &amp; Bergeron, E. (2012). Passion for work and emotional exhaustion: The mediating role of rumination and recovery. </a:t>
            </a:r>
            <a:r>
              <a:rPr lang="en-CA" sz="3600" i="1">
                <a:solidFill>
                  <a:srgbClr val="000000"/>
                </a:solidFill>
                <a:effectLst/>
                <a:highlight>
                  <a:srgbClr val="FFFFFF"/>
                </a:highlight>
                <a:latin typeface="Times New Roman" panose="02020603050405020304" pitchFamily="18" charset="0"/>
                <a:ea typeface="Times New Roman" panose="02020603050405020304" pitchFamily="18" charset="0"/>
              </a:rPr>
              <a:t>Applied Psychology. Health and Well-Being</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CA" sz="3600" i="1">
                <a:solidFill>
                  <a:srgbClr val="000000"/>
                </a:solidFill>
                <a:effectLst/>
                <a:highlight>
                  <a:srgbClr val="FFFFFF"/>
                </a:highlight>
                <a:latin typeface="Times New Roman" panose="02020603050405020304" pitchFamily="18" charset="0"/>
                <a:ea typeface="Times New Roman" panose="02020603050405020304" pitchFamily="18" charset="0"/>
              </a:rPr>
              <a:t>4</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(3), 341–368.</a:t>
            </a:r>
            <a:r>
              <a:rPr lang="en-CA" sz="3600" u="sng">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CA" sz="3600" u="sng">
                <a:solidFill>
                  <a:srgbClr val="000000"/>
                </a:solidFill>
                <a:effectLst/>
                <a:highlight>
                  <a:srgbClr val="FFFFFF"/>
                </a:highlight>
                <a:latin typeface="Times New Roman" panose="02020603050405020304" pitchFamily="18" charset="0"/>
                <a:ea typeface="Times New Roman" panose="02020603050405020304" pitchFamily="18" charset="0"/>
                <a:hlinkClick r:id="rId4"/>
              </a:rPr>
              <a:t>https://doi.org/10.1111/j.1758-0854.2012.01078.x</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Demerouti, E., Mostert, K., &amp; Bakker, A. B. (2010). Burnout and work engagement: A thorough investigation of the independency of both constructs. </a:t>
            </a:r>
            <a:r>
              <a:rPr lang="en-CA" sz="3600" i="1">
                <a:solidFill>
                  <a:srgbClr val="000000"/>
                </a:solidFill>
                <a:effectLst/>
                <a:highlight>
                  <a:srgbClr val="FFFFFF"/>
                </a:highlight>
                <a:latin typeface="Times New Roman" panose="02020603050405020304" pitchFamily="18" charset="0"/>
                <a:ea typeface="Times New Roman" panose="02020603050405020304" pitchFamily="18" charset="0"/>
              </a:rPr>
              <a:t>Journal of Occupational Health Psychology, 15</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(3), 209–222.</a:t>
            </a:r>
            <a:r>
              <a:rPr lang="en-CA" sz="3600" u="none" strike="noStrike">
                <a:solidFill>
                  <a:srgbClr val="000000"/>
                </a:solidFill>
                <a:effectLst/>
                <a:highlight>
                  <a:srgbClr val="FFFFFF"/>
                </a:highlight>
                <a:latin typeface="Times New Roman" panose="02020603050405020304" pitchFamily="18" charset="0"/>
                <a:ea typeface="Times New Roman" panose="02020603050405020304" pitchFamily="18" charset="0"/>
                <a:hlinkClick r:id="rId5"/>
              </a:rPr>
              <a:t> </a:t>
            </a:r>
            <a:r>
              <a:rPr lang="en-CA" sz="3600" u="sng">
                <a:solidFill>
                  <a:srgbClr val="000000"/>
                </a:solidFill>
                <a:effectLst/>
                <a:highlight>
                  <a:srgbClr val="FFFFFF"/>
                </a:highlight>
                <a:latin typeface="Times New Roman" panose="02020603050405020304" pitchFamily="18" charset="0"/>
                <a:ea typeface="Times New Roman" panose="02020603050405020304" pitchFamily="18" charset="0"/>
                <a:hlinkClick r:id="rId5"/>
              </a:rPr>
              <a:t>https://doi.org/10.1037/a0019408</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Feinstein, A., </a:t>
            </a:r>
            <a:r>
              <a:rPr lang="en-CA" sz="3600" err="1">
                <a:solidFill>
                  <a:srgbClr val="000000"/>
                </a:solidFill>
                <a:effectLst/>
                <a:latin typeface="Times New Roman" panose="02020603050405020304" pitchFamily="18" charset="0"/>
                <a:ea typeface="Times New Roman" panose="02020603050405020304" pitchFamily="18" charset="0"/>
              </a:rPr>
              <a:t>Audet</a:t>
            </a:r>
            <a:r>
              <a:rPr lang="en-CA" sz="3600">
                <a:solidFill>
                  <a:srgbClr val="000000"/>
                </a:solidFill>
                <a:effectLst/>
                <a:latin typeface="Times New Roman" panose="02020603050405020304" pitchFamily="18" charset="0"/>
                <a:ea typeface="Times New Roman" panose="02020603050405020304" pitchFamily="18" charset="0"/>
              </a:rPr>
              <a:t>, B., &amp; </a:t>
            </a:r>
            <a:r>
              <a:rPr lang="en-CA" sz="3600" err="1">
                <a:solidFill>
                  <a:srgbClr val="000000"/>
                </a:solidFill>
                <a:effectLst/>
                <a:latin typeface="Times New Roman" panose="02020603050405020304" pitchFamily="18" charset="0"/>
                <a:ea typeface="Times New Roman" panose="02020603050405020304" pitchFamily="18" charset="0"/>
              </a:rPr>
              <a:t>Waknine</a:t>
            </a:r>
            <a:r>
              <a:rPr lang="en-CA" sz="3600">
                <a:solidFill>
                  <a:srgbClr val="000000"/>
                </a:solidFill>
                <a:effectLst/>
                <a:latin typeface="Times New Roman" panose="02020603050405020304" pitchFamily="18" charset="0"/>
                <a:ea typeface="Times New Roman" panose="02020603050405020304" pitchFamily="18" charset="0"/>
              </a:rPr>
              <a:t>, E. (2014). Witnessing images of extreme violence: A psychological study of journalists in the newsroom. </a:t>
            </a:r>
            <a:r>
              <a:rPr lang="en-CA" sz="3600" i="1">
                <a:solidFill>
                  <a:srgbClr val="000000"/>
                </a:solidFill>
                <a:effectLst/>
                <a:latin typeface="Times New Roman" panose="02020603050405020304" pitchFamily="18" charset="0"/>
                <a:ea typeface="Times New Roman" panose="02020603050405020304" pitchFamily="18" charset="0"/>
              </a:rPr>
              <a:t>JRSM Open, 5(8)</a:t>
            </a:r>
            <a:r>
              <a:rPr lang="en-CA" sz="3600">
                <a:solidFill>
                  <a:srgbClr val="000000"/>
                </a:solidFill>
                <a:effectLst/>
                <a:latin typeface="Times New Roman" panose="02020603050405020304" pitchFamily="18" charset="0"/>
                <a:ea typeface="Times New Roman" panose="02020603050405020304" pitchFamily="18" charset="0"/>
              </a:rPr>
              <a:t>,1-7.</a:t>
            </a:r>
            <a:r>
              <a:rPr lang="en-CA" sz="3600" u="none" strike="noStrike">
                <a:solidFill>
                  <a:srgbClr val="000000"/>
                </a:solidFill>
                <a:effectLst/>
                <a:latin typeface="Times New Roman" panose="02020603050405020304" pitchFamily="18" charset="0"/>
                <a:ea typeface="Times New Roman" panose="02020603050405020304" pitchFamily="18" charset="0"/>
                <a:hlinkClick r:id="rId6"/>
              </a:rPr>
              <a:t> </a:t>
            </a:r>
            <a:r>
              <a:rPr lang="en-CA" sz="3600" u="sng">
                <a:solidFill>
                  <a:srgbClr val="000000"/>
                </a:solidFill>
                <a:effectLst/>
                <a:latin typeface="Times New Roman" panose="02020603050405020304" pitchFamily="18" charset="0"/>
                <a:ea typeface="Times New Roman" panose="02020603050405020304" pitchFamily="18" charset="0"/>
                <a:hlinkClick r:id="rId6"/>
              </a:rPr>
              <a:t>https://doi.org/10.1177/2054270414533323</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err="1">
                <a:solidFill>
                  <a:srgbClr val="000000"/>
                </a:solidFill>
                <a:effectLst/>
                <a:latin typeface="Times New Roman" panose="02020603050405020304" pitchFamily="18" charset="0"/>
                <a:ea typeface="Times New Roman" panose="02020603050405020304" pitchFamily="18" charset="0"/>
              </a:rPr>
              <a:t>Garnefski</a:t>
            </a:r>
            <a:r>
              <a:rPr lang="en-CA" sz="3600">
                <a:solidFill>
                  <a:srgbClr val="000000"/>
                </a:solidFill>
                <a:effectLst/>
                <a:latin typeface="Times New Roman" panose="02020603050405020304" pitchFamily="18" charset="0"/>
                <a:ea typeface="Times New Roman" panose="02020603050405020304" pitchFamily="18" charset="0"/>
              </a:rPr>
              <a:t>, N., </a:t>
            </a:r>
            <a:r>
              <a:rPr lang="en-CA" sz="3600" err="1">
                <a:solidFill>
                  <a:srgbClr val="000000"/>
                </a:solidFill>
                <a:effectLst/>
                <a:latin typeface="Times New Roman" panose="02020603050405020304" pitchFamily="18" charset="0"/>
                <a:ea typeface="Times New Roman" panose="02020603050405020304" pitchFamily="18" charset="0"/>
              </a:rPr>
              <a:t>Kraaij</a:t>
            </a:r>
            <a:r>
              <a:rPr lang="en-CA" sz="3600">
                <a:solidFill>
                  <a:srgbClr val="000000"/>
                </a:solidFill>
                <a:effectLst/>
                <a:latin typeface="Times New Roman" panose="02020603050405020304" pitchFamily="18" charset="0"/>
                <a:ea typeface="Times New Roman" panose="02020603050405020304" pitchFamily="18" charset="0"/>
              </a:rPr>
              <a:t>, V., &amp; </a:t>
            </a:r>
            <a:r>
              <a:rPr lang="en-CA" sz="3600" err="1">
                <a:solidFill>
                  <a:srgbClr val="000000"/>
                </a:solidFill>
                <a:effectLst/>
                <a:latin typeface="Times New Roman" panose="02020603050405020304" pitchFamily="18" charset="0"/>
                <a:ea typeface="Times New Roman" panose="02020603050405020304" pitchFamily="18" charset="0"/>
              </a:rPr>
              <a:t>Spinhoven</a:t>
            </a:r>
            <a:r>
              <a:rPr lang="en-CA" sz="3600">
                <a:solidFill>
                  <a:srgbClr val="000000"/>
                </a:solidFill>
                <a:effectLst/>
                <a:latin typeface="Times New Roman" panose="02020603050405020304" pitchFamily="18" charset="0"/>
                <a:ea typeface="Times New Roman" panose="02020603050405020304" pitchFamily="18" charset="0"/>
              </a:rPr>
              <a:t>, P. (2001). </a:t>
            </a:r>
            <a:r>
              <a:rPr lang="en-CA" sz="3600" i="1">
                <a:solidFill>
                  <a:srgbClr val="000000"/>
                </a:solidFill>
                <a:effectLst/>
                <a:latin typeface="Times New Roman" panose="02020603050405020304" pitchFamily="18" charset="0"/>
                <a:ea typeface="Times New Roman" panose="02020603050405020304" pitchFamily="18" charset="0"/>
              </a:rPr>
              <a:t>Cognitive Emotion Regulation Questionnaire (CERQ)</a:t>
            </a:r>
            <a:r>
              <a:rPr lang="en-CA" sz="3600">
                <a:solidFill>
                  <a:srgbClr val="000000"/>
                </a:solidFill>
                <a:effectLst/>
                <a:latin typeface="Times New Roman" panose="02020603050405020304" pitchFamily="18" charset="0"/>
                <a:ea typeface="Times New Roman" panose="02020603050405020304" pitchFamily="18" charset="0"/>
              </a:rPr>
              <a:t> [Database record]. APA </a:t>
            </a:r>
            <a:r>
              <a:rPr lang="en-CA" sz="3600" err="1">
                <a:solidFill>
                  <a:srgbClr val="000000"/>
                </a:solidFill>
                <a:effectLst/>
                <a:latin typeface="Times New Roman" panose="02020603050405020304" pitchFamily="18" charset="0"/>
                <a:ea typeface="Times New Roman" panose="02020603050405020304" pitchFamily="18" charset="0"/>
              </a:rPr>
              <a:t>PsycTests</a:t>
            </a:r>
            <a:r>
              <a:rPr lang="en-CA" sz="3600">
                <a:solidFill>
                  <a:srgbClr val="000000"/>
                </a:solidFill>
                <a:effectLst/>
                <a:latin typeface="Times New Roman" panose="02020603050405020304" pitchFamily="18" charset="0"/>
                <a:ea typeface="Times New Roman" panose="02020603050405020304" pitchFamily="18" charset="0"/>
              </a:rPr>
              <a:t>.</a:t>
            </a:r>
            <a:r>
              <a:rPr lang="en-CA" sz="3600" u="sng">
                <a:solidFill>
                  <a:srgbClr val="000000"/>
                </a:solidFill>
                <a:effectLst/>
                <a:latin typeface="Times New Roman" panose="02020603050405020304" pitchFamily="18" charset="0"/>
                <a:ea typeface="Times New Roman" panose="02020603050405020304" pitchFamily="18" charset="0"/>
                <a:hlinkClick r:id="rId7"/>
              </a:rPr>
              <a:t> https://doi.org/10.1037/t03801-000</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effectLst/>
                <a:latin typeface="Times New Roman" panose="02020603050405020304" pitchFamily="18" charset="0"/>
                <a:ea typeface="Times New Roman" panose="02020603050405020304" pitchFamily="18" charset="0"/>
              </a:rPr>
              <a:t>Gross, J. J. (2002). Emotion regulation: Affective, cognitive, and social consequences. </a:t>
            </a:r>
            <a:r>
              <a:rPr lang="en-CA" sz="3600" i="1">
                <a:effectLst/>
                <a:latin typeface="Times New Roman" panose="02020603050405020304" pitchFamily="18" charset="0"/>
                <a:ea typeface="Times New Roman" panose="02020603050405020304" pitchFamily="18" charset="0"/>
              </a:rPr>
              <a:t>Psychophysiology</a:t>
            </a:r>
            <a:r>
              <a:rPr lang="en-CA" sz="3600">
                <a:effectLst/>
                <a:latin typeface="Times New Roman" panose="02020603050405020304" pitchFamily="18" charset="0"/>
                <a:ea typeface="Times New Roman" panose="02020603050405020304" pitchFamily="18" charset="0"/>
              </a:rPr>
              <a:t>, </a:t>
            </a:r>
            <a:r>
              <a:rPr lang="en-CA" sz="3600" i="1">
                <a:effectLst/>
                <a:latin typeface="Times New Roman" panose="02020603050405020304" pitchFamily="18" charset="0"/>
                <a:ea typeface="Times New Roman" panose="02020603050405020304" pitchFamily="18" charset="0"/>
              </a:rPr>
              <a:t>39</a:t>
            </a:r>
            <a:r>
              <a:rPr lang="en-CA" sz="3600">
                <a:effectLst/>
                <a:latin typeface="Times New Roman" panose="02020603050405020304" pitchFamily="18" charset="0"/>
                <a:ea typeface="Times New Roman" panose="02020603050405020304" pitchFamily="18" charset="0"/>
              </a:rPr>
              <a:t>, 281-291. DOI: 10.1017.S0048577201393198</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Gross, J. J. (2015). Emotion regulation: Current status and future prospects. </a:t>
            </a:r>
            <a:r>
              <a:rPr lang="fr-FR" sz="3600" i="1" err="1">
                <a:solidFill>
                  <a:srgbClr val="000000"/>
                </a:solidFill>
                <a:effectLst/>
                <a:latin typeface="Times New Roman" panose="02020603050405020304" pitchFamily="18" charset="0"/>
                <a:ea typeface="Times New Roman" panose="02020603050405020304" pitchFamily="18" charset="0"/>
              </a:rPr>
              <a:t>Psychological</a:t>
            </a:r>
            <a:r>
              <a:rPr lang="fr-FR" sz="3600" i="1">
                <a:solidFill>
                  <a:srgbClr val="000000"/>
                </a:solidFill>
                <a:effectLst/>
                <a:latin typeface="Times New Roman" panose="02020603050405020304" pitchFamily="18" charset="0"/>
                <a:ea typeface="Times New Roman" panose="02020603050405020304" pitchFamily="18" charset="0"/>
              </a:rPr>
              <a:t> </a:t>
            </a:r>
            <a:r>
              <a:rPr lang="fr-FR" sz="3600" i="1" err="1">
                <a:solidFill>
                  <a:srgbClr val="000000"/>
                </a:solidFill>
                <a:effectLst/>
                <a:latin typeface="Times New Roman" panose="02020603050405020304" pitchFamily="18" charset="0"/>
                <a:ea typeface="Times New Roman" panose="02020603050405020304" pitchFamily="18" charset="0"/>
              </a:rPr>
              <a:t>Inquiry</a:t>
            </a:r>
            <a:r>
              <a:rPr lang="fr-FR" sz="3600">
                <a:solidFill>
                  <a:srgbClr val="000000"/>
                </a:solidFill>
                <a:effectLst/>
                <a:latin typeface="Times New Roman" panose="02020603050405020304" pitchFamily="18" charset="0"/>
                <a:ea typeface="Times New Roman" panose="02020603050405020304" pitchFamily="18" charset="0"/>
              </a:rPr>
              <a:t>, </a:t>
            </a:r>
            <a:r>
              <a:rPr lang="fr-FR" sz="3600" i="1">
                <a:solidFill>
                  <a:srgbClr val="000000"/>
                </a:solidFill>
                <a:effectLst/>
                <a:latin typeface="Times New Roman" panose="02020603050405020304" pitchFamily="18" charset="0"/>
                <a:ea typeface="Times New Roman" panose="02020603050405020304" pitchFamily="18" charset="0"/>
              </a:rPr>
              <a:t>26</a:t>
            </a:r>
            <a:r>
              <a:rPr lang="fr-FR" sz="3600">
                <a:solidFill>
                  <a:srgbClr val="000000"/>
                </a:solidFill>
                <a:effectLst/>
                <a:latin typeface="Times New Roman" panose="02020603050405020304" pitchFamily="18" charset="0"/>
                <a:ea typeface="Times New Roman" panose="02020603050405020304" pitchFamily="18" charset="0"/>
              </a:rPr>
              <a:t>(1), 1–26.</a:t>
            </a:r>
            <a:r>
              <a:rPr lang="en-CA" sz="3600">
                <a:solidFill>
                  <a:srgbClr val="000000"/>
                </a:solidFill>
                <a:latin typeface="Times New Roman" panose="02020603050405020304" pitchFamily="18" charset="0"/>
                <a:ea typeface="Times New Roman" panose="02020603050405020304" pitchFamily="18" charset="0"/>
              </a:rPr>
              <a:t> </a:t>
            </a:r>
            <a:r>
              <a:rPr lang="fr-FR" sz="3600" u="sng">
                <a:solidFill>
                  <a:srgbClr val="000000"/>
                </a:solidFill>
                <a:latin typeface="Times New Roman" panose="02020603050405020304" pitchFamily="18" charset="0"/>
                <a:ea typeface="Times New Roman" panose="02020603050405020304" pitchFamily="18" charset="0"/>
              </a:rPr>
              <a:t>https://doi.org/10.1080/1047840X.2014.940781</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Ijaz, T. &amp; Khalid, A. (2020). Perfectionism and academic burnout: The mediating role of worry and depressive rumination in university students. </a:t>
            </a:r>
            <a:r>
              <a:rPr lang="en-CA" sz="3600" i="1">
                <a:solidFill>
                  <a:srgbClr val="000000"/>
                </a:solidFill>
                <a:effectLst/>
                <a:latin typeface="Times New Roman" panose="02020603050405020304" pitchFamily="18" charset="0"/>
                <a:ea typeface="Times New Roman" panose="02020603050405020304" pitchFamily="18" charset="0"/>
              </a:rPr>
              <a:t>Pakistan Journal of Psychological Research, </a:t>
            </a:r>
            <a:r>
              <a:rPr lang="en-CA" sz="3600">
                <a:solidFill>
                  <a:srgbClr val="000000"/>
                </a:solidFill>
                <a:effectLst/>
                <a:latin typeface="Times New Roman" panose="02020603050405020304" pitchFamily="18" charset="0"/>
                <a:ea typeface="Times New Roman" panose="02020603050405020304" pitchFamily="18" charset="0"/>
              </a:rPr>
              <a:t>473-492. </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Lovibond, S.H. &amp; Lovibond, P.F. (1995). </a:t>
            </a:r>
            <a:r>
              <a:rPr lang="en-CA" sz="3600" i="1">
                <a:solidFill>
                  <a:srgbClr val="000000"/>
                </a:solidFill>
                <a:effectLst/>
                <a:latin typeface="Times New Roman" panose="02020603050405020304" pitchFamily="18" charset="0"/>
                <a:ea typeface="Times New Roman" panose="02020603050405020304" pitchFamily="18" charset="0"/>
              </a:rPr>
              <a:t> Manual for the Depression Anxiety Stress Scales</a:t>
            </a:r>
            <a:r>
              <a:rPr lang="en-CA" sz="3600">
                <a:solidFill>
                  <a:srgbClr val="000000"/>
                </a:solidFill>
                <a:effectLst/>
                <a:latin typeface="Times New Roman" panose="02020603050405020304" pitchFamily="18" charset="0"/>
                <a:ea typeface="Times New Roman" panose="02020603050405020304" pitchFamily="18" charset="0"/>
              </a:rPr>
              <a:t>. (2nd. Ed.)  Sydney: Psychology Foundation.</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Nolen-Hoeksema, S. (2000). The role of rumination in depressive disorders and mixed anxiety/depressive symptoms. </a:t>
            </a:r>
            <a:r>
              <a:rPr lang="en-CA" sz="3600" i="1">
                <a:solidFill>
                  <a:srgbClr val="000000"/>
                </a:solidFill>
                <a:effectLst/>
                <a:highlight>
                  <a:srgbClr val="FFFFFF"/>
                </a:highlight>
                <a:latin typeface="Times New Roman" panose="02020603050405020304" pitchFamily="18" charset="0"/>
                <a:ea typeface="Times New Roman" panose="02020603050405020304" pitchFamily="18" charset="0"/>
              </a:rPr>
              <a:t>Journal of Abnormal Psychology, 109</a:t>
            </a:r>
            <a:r>
              <a:rPr lang="en-CA" sz="3600">
                <a:solidFill>
                  <a:srgbClr val="000000"/>
                </a:solidFill>
                <a:effectLst/>
                <a:highlight>
                  <a:srgbClr val="FFFFFF"/>
                </a:highlight>
                <a:latin typeface="Times New Roman" panose="02020603050405020304" pitchFamily="18" charset="0"/>
                <a:ea typeface="Times New Roman" panose="02020603050405020304" pitchFamily="18" charset="0"/>
              </a:rPr>
              <a:t>(3), 504–511. </a:t>
            </a:r>
            <a:r>
              <a:rPr lang="en-CA" sz="3600" u="none" strike="noStrike">
                <a:solidFill>
                  <a:srgbClr val="000000"/>
                </a:solidFill>
                <a:effectLst/>
                <a:highlight>
                  <a:srgbClr val="FFFFFF"/>
                </a:highlight>
                <a:latin typeface="Times New Roman" panose="02020603050405020304" pitchFamily="18" charset="0"/>
                <a:ea typeface="Times New Roman" panose="02020603050405020304" pitchFamily="18" charset="0"/>
                <a:hlinkClick r:id="rId8"/>
              </a:rPr>
              <a:t>https://doi.org/10.1037/0021-843X.109.3.504</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fr-FR" sz="3600">
                <a:solidFill>
                  <a:srgbClr val="000000"/>
                </a:solidFill>
                <a:effectLst/>
                <a:latin typeface="Times New Roman" panose="02020603050405020304" pitchFamily="18" charset="0"/>
                <a:ea typeface="Times New Roman" panose="02020603050405020304" pitchFamily="18" charset="0"/>
              </a:rPr>
              <a:t>Pierce, H., &amp; Lilly M. M. (2012). </a:t>
            </a:r>
            <a:r>
              <a:rPr lang="en-CA" sz="3600">
                <a:solidFill>
                  <a:srgbClr val="000000"/>
                </a:solidFill>
                <a:effectLst/>
                <a:latin typeface="Times New Roman" panose="02020603050405020304" pitchFamily="18" charset="0"/>
                <a:ea typeface="Times New Roman" panose="02020603050405020304" pitchFamily="18" charset="0"/>
              </a:rPr>
              <a:t>Duty-related trauma exposure in 911 telecommunicators: Considering the risk for posttraumatic stress. </a:t>
            </a:r>
            <a:r>
              <a:rPr lang="en-CA" sz="3600" i="1">
                <a:solidFill>
                  <a:srgbClr val="000000"/>
                </a:solidFill>
                <a:effectLst/>
                <a:latin typeface="Times New Roman" panose="02020603050405020304" pitchFamily="18" charset="0"/>
                <a:ea typeface="Times New Roman" panose="02020603050405020304" pitchFamily="18" charset="0"/>
              </a:rPr>
              <a:t>Journal of Traumatic Stress</a:t>
            </a:r>
            <a:r>
              <a:rPr lang="en-CA" sz="3600">
                <a:solidFill>
                  <a:srgbClr val="000000"/>
                </a:solidFill>
                <a:effectLst/>
                <a:latin typeface="Times New Roman" panose="02020603050405020304" pitchFamily="18" charset="0"/>
                <a:ea typeface="Times New Roman" panose="02020603050405020304" pitchFamily="18" charset="0"/>
              </a:rPr>
              <a:t>, </a:t>
            </a:r>
            <a:r>
              <a:rPr lang="en-CA" sz="3600" i="1">
                <a:solidFill>
                  <a:srgbClr val="000000"/>
                </a:solidFill>
                <a:effectLst/>
                <a:latin typeface="Times New Roman" panose="02020603050405020304" pitchFamily="18" charset="0"/>
                <a:ea typeface="Times New Roman" panose="02020603050405020304" pitchFamily="18" charset="0"/>
              </a:rPr>
              <a:t>25</a:t>
            </a:r>
            <a:r>
              <a:rPr lang="en-CA" sz="3600">
                <a:solidFill>
                  <a:srgbClr val="000000"/>
                </a:solidFill>
                <a:effectLst/>
                <a:latin typeface="Times New Roman" panose="02020603050405020304" pitchFamily="18" charset="0"/>
                <a:ea typeface="Times New Roman" panose="02020603050405020304" pitchFamily="18" charset="0"/>
              </a:rPr>
              <a:t>(2), 211–215. DOI: 10.1002/jts.21687</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Roberts, T.S. 2016. Commercial content moderation: Digital laborers’ dirty work. In the intersectional internet: Race, sex, class and culture online, Safiya Umoja Noble and </a:t>
            </a:r>
            <a:r>
              <a:rPr lang="en-CA" sz="3600" err="1">
                <a:solidFill>
                  <a:srgbClr val="000000"/>
                </a:solidFill>
                <a:effectLst/>
                <a:latin typeface="Times New Roman" panose="02020603050405020304" pitchFamily="18" charset="0"/>
                <a:ea typeface="Times New Roman" panose="02020603050405020304" pitchFamily="18" charset="0"/>
              </a:rPr>
              <a:t>Brendesha</a:t>
            </a:r>
            <a:r>
              <a:rPr lang="en-CA" sz="3600">
                <a:solidFill>
                  <a:srgbClr val="000000"/>
                </a:solidFill>
                <a:effectLst/>
                <a:latin typeface="Times New Roman" panose="02020603050405020304" pitchFamily="18" charset="0"/>
                <a:ea typeface="Times New Roman" panose="02020603050405020304" pitchFamily="18" charset="0"/>
              </a:rPr>
              <a:t> </a:t>
            </a:r>
            <a:r>
              <a:rPr lang="en-CA" sz="3600" err="1">
                <a:solidFill>
                  <a:srgbClr val="000000"/>
                </a:solidFill>
                <a:effectLst/>
                <a:latin typeface="Times New Roman" panose="02020603050405020304" pitchFamily="18" charset="0"/>
                <a:ea typeface="Times New Roman" panose="02020603050405020304" pitchFamily="18" charset="0"/>
              </a:rPr>
              <a:t>Tynes</a:t>
            </a:r>
            <a:r>
              <a:rPr lang="en-CA" sz="3600">
                <a:solidFill>
                  <a:srgbClr val="000000"/>
                </a:solidFill>
                <a:effectLst/>
                <a:latin typeface="Times New Roman" panose="02020603050405020304" pitchFamily="18" charset="0"/>
                <a:ea typeface="Times New Roman" panose="02020603050405020304" pitchFamily="18" charset="0"/>
              </a:rPr>
              <a:t> (Eds.). NY: Peter Lang, New York, Chapter Commercial, 147–160.</a:t>
            </a:r>
            <a:r>
              <a:rPr lang="en-CA" sz="3600" u="none" strike="noStrike">
                <a:solidFill>
                  <a:srgbClr val="000000"/>
                </a:solidFill>
                <a:effectLst/>
                <a:latin typeface="Times New Roman" panose="02020603050405020304" pitchFamily="18" charset="0"/>
                <a:ea typeface="Times New Roman" panose="02020603050405020304" pitchFamily="18" charset="0"/>
                <a:hlinkClick r:id="rId9"/>
              </a:rPr>
              <a:t> </a:t>
            </a:r>
            <a:r>
              <a:rPr lang="en-CA" sz="3600" u="sng">
                <a:solidFill>
                  <a:srgbClr val="000000"/>
                </a:solidFill>
                <a:effectLst/>
                <a:latin typeface="Times New Roman" panose="02020603050405020304" pitchFamily="18" charset="0"/>
                <a:ea typeface="Times New Roman" panose="02020603050405020304" pitchFamily="18" charset="0"/>
                <a:hlinkClick r:id="rId9"/>
              </a:rPr>
              <a:t>https://doi.org/10.1007/s13398-014-0173-7.2</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Roberts, T. S. (2019). </a:t>
            </a:r>
            <a:r>
              <a:rPr lang="en-CA" sz="3600" i="1">
                <a:solidFill>
                  <a:srgbClr val="000000"/>
                </a:solidFill>
                <a:effectLst/>
                <a:latin typeface="Times New Roman" panose="02020603050405020304" pitchFamily="18" charset="0"/>
                <a:ea typeface="Times New Roman" panose="02020603050405020304" pitchFamily="18" charset="0"/>
              </a:rPr>
              <a:t>Behind the screen: Content moderation in the shadows of social media.</a:t>
            </a:r>
            <a:r>
              <a:rPr lang="en-CA" sz="3600">
                <a:solidFill>
                  <a:srgbClr val="000000"/>
                </a:solidFill>
                <a:effectLst/>
                <a:latin typeface="Times New Roman" panose="02020603050405020304" pitchFamily="18" charset="0"/>
                <a:ea typeface="Times New Roman" panose="02020603050405020304" pitchFamily="18" charset="0"/>
              </a:rPr>
              <a:t> Yale University Press.</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fr-FR" sz="3600">
                <a:solidFill>
                  <a:srgbClr val="000000"/>
                </a:solidFill>
                <a:effectLst/>
                <a:latin typeface="Times New Roman" panose="02020603050405020304" pitchFamily="18" charset="0"/>
                <a:ea typeface="Times New Roman" panose="02020603050405020304" pitchFamily="18" charset="0"/>
              </a:rPr>
              <a:t>Steiger, M., </a:t>
            </a:r>
            <a:r>
              <a:rPr lang="fr-FR" sz="3600" err="1">
                <a:solidFill>
                  <a:srgbClr val="000000"/>
                </a:solidFill>
                <a:effectLst/>
                <a:latin typeface="Times New Roman" panose="02020603050405020304" pitchFamily="18" charset="0"/>
                <a:ea typeface="Times New Roman" panose="02020603050405020304" pitchFamily="18" charset="0"/>
              </a:rPr>
              <a:t>Bharucha</a:t>
            </a:r>
            <a:r>
              <a:rPr lang="fr-FR" sz="3600">
                <a:solidFill>
                  <a:srgbClr val="000000"/>
                </a:solidFill>
                <a:effectLst/>
                <a:latin typeface="Times New Roman" panose="02020603050405020304" pitchFamily="18" charset="0"/>
                <a:ea typeface="Times New Roman" panose="02020603050405020304" pitchFamily="18" charset="0"/>
              </a:rPr>
              <a:t>, T. J., </a:t>
            </a:r>
            <a:r>
              <a:rPr lang="fr-FR" sz="3600" err="1">
                <a:solidFill>
                  <a:srgbClr val="000000"/>
                </a:solidFill>
                <a:effectLst/>
                <a:latin typeface="Times New Roman" panose="02020603050405020304" pitchFamily="18" charset="0"/>
                <a:ea typeface="Times New Roman" panose="02020603050405020304" pitchFamily="18" charset="0"/>
              </a:rPr>
              <a:t>Venkatagiri</a:t>
            </a:r>
            <a:r>
              <a:rPr lang="fr-FR" sz="3600">
                <a:solidFill>
                  <a:srgbClr val="000000"/>
                </a:solidFill>
                <a:effectLst/>
                <a:latin typeface="Times New Roman" panose="02020603050405020304" pitchFamily="18" charset="0"/>
                <a:ea typeface="Times New Roman" panose="02020603050405020304" pitchFamily="18" charset="0"/>
              </a:rPr>
              <a:t>, S., </a:t>
            </a:r>
            <a:r>
              <a:rPr lang="fr-FR" sz="3600" err="1">
                <a:solidFill>
                  <a:srgbClr val="000000"/>
                </a:solidFill>
                <a:effectLst/>
                <a:latin typeface="Times New Roman" panose="02020603050405020304" pitchFamily="18" charset="0"/>
                <a:ea typeface="Times New Roman" panose="02020603050405020304" pitchFamily="18" charset="0"/>
              </a:rPr>
              <a:t>Riedl</a:t>
            </a:r>
            <a:r>
              <a:rPr lang="fr-FR" sz="3600">
                <a:solidFill>
                  <a:srgbClr val="000000"/>
                </a:solidFill>
                <a:effectLst/>
                <a:latin typeface="Times New Roman" panose="02020603050405020304" pitchFamily="18" charset="0"/>
                <a:ea typeface="Times New Roman" panose="02020603050405020304" pitchFamily="18" charset="0"/>
              </a:rPr>
              <a:t>, M. J., &amp; </a:t>
            </a:r>
            <a:r>
              <a:rPr lang="fr-FR" sz="3600" err="1">
                <a:solidFill>
                  <a:srgbClr val="000000"/>
                </a:solidFill>
                <a:effectLst/>
                <a:latin typeface="Times New Roman" panose="02020603050405020304" pitchFamily="18" charset="0"/>
                <a:ea typeface="Times New Roman" panose="02020603050405020304" pitchFamily="18" charset="0"/>
              </a:rPr>
              <a:t>Lease</a:t>
            </a:r>
            <a:r>
              <a:rPr lang="fr-FR" sz="3600">
                <a:solidFill>
                  <a:srgbClr val="000000"/>
                </a:solidFill>
                <a:effectLst/>
                <a:latin typeface="Times New Roman" panose="02020603050405020304" pitchFamily="18" charset="0"/>
                <a:ea typeface="Times New Roman" panose="02020603050405020304" pitchFamily="18" charset="0"/>
              </a:rPr>
              <a:t>, M. (2021). </a:t>
            </a:r>
            <a:r>
              <a:rPr lang="en-CA" sz="3600">
                <a:solidFill>
                  <a:srgbClr val="000000"/>
                </a:solidFill>
                <a:effectLst/>
                <a:latin typeface="Times New Roman" panose="02020603050405020304" pitchFamily="18" charset="0"/>
                <a:ea typeface="Times New Roman" panose="02020603050405020304" pitchFamily="18" charset="0"/>
              </a:rPr>
              <a:t>The psychological well-being of content moderators: The emotional labor of commercial moderation and avenues for improving support.</a:t>
            </a:r>
            <a:r>
              <a:rPr lang="en-CA" sz="3600" i="1">
                <a:solidFill>
                  <a:srgbClr val="000000"/>
                </a:solidFill>
                <a:effectLst/>
                <a:latin typeface="Times New Roman" panose="02020603050405020304" pitchFamily="18" charset="0"/>
                <a:ea typeface="Times New Roman" panose="02020603050405020304" pitchFamily="18" charset="0"/>
              </a:rPr>
              <a:t> Proceedings of the 2021 CHI Conference on Human Factors in Computing </a:t>
            </a:r>
            <a:r>
              <a:rPr lang="en-CA" sz="3600">
                <a:solidFill>
                  <a:srgbClr val="000000"/>
                </a:solidFill>
                <a:effectLst/>
                <a:latin typeface="Times New Roman" panose="02020603050405020304" pitchFamily="18" charset="0"/>
                <a:ea typeface="Times New Roman" panose="02020603050405020304" pitchFamily="18" charset="0"/>
              </a:rPr>
              <a:t>Systems, </a:t>
            </a:r>
            <a:r>
              <a:rPr lang="en-CA" sz="3600" i="1">
                <a:solidFill>
                  <a:srgbClr val="000000"/>
                </a:solidFill>
                <a:effectLst/>
                <a:latin typeface="Times New Roman" panose="02020603050405020304" pitchFamily="18" charset="0"/>
                <a:ea typeface="Times New Roman" panose="02020603050405020304" pitchFamily="18" charset="0"/>
              </a:rPr>
              <a:t>341</a:t>
            </a:r>
            <a:r>
              <a:rPr lang="en-CA" sz="3600">
                <a:solidFill>
                  <a:srgbClr val="000000"/>
                </a:solidFill>
                <a:effectLst/>
                <a:latin typeface="Times New Roman" panose="02020603050405020304" pitchFamily="18" charset="0"/>
                <a:ea typeface="Times New Roman" panose="02020603050405020304" pitchFamily="18" charset="0"/>
              </a:rPr>
              <a:t>,1-14.</a:t>
            </a:r>
            <a:r>
              <a:rPr lang="en-CA" sz="3600" u="none" strike="noStrike">
                <a:solidFill>
                  <a:srgbClr val="000000"/>
                </a:solidFill>
                <a:effectLst/>
                <a:latin typeface="Times New Roman" panose="02020603050405020304" pitchFamily="18" charset="0"/>
                <a:ea typeface="Times New Roman" panose="02020603050405020304" pitchFamily="18" charset="0"/>
                <a:hlinkClick r:id="rId10"/>
              </a:rPr>
              <a:t> </a:t>
            </a:r>
            <a:r>
              <a:rPr lang="en-CA" sz="3600" u="sng">
                <a:solidFill>
                  <a:srgbClr val="000000"/>
                </a:solidFill>
                <a:effectLst/>
                <a:latin typeface="Times New Roman" panose="02020603050405020304" pitchFamily="18" charset="0"/>
                <a:ea typeface="Times New Roman" panose="02020603050405020304" pitchFamily="18" charset="0"/>
                <a:hlinkClick r:id="rId10"/>
              </a:rPr>
              <a:t>https://doi.org/10.1145/3411764.3445092</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a:solidFill>
                  <a:srgbClr val="000000"/>
                </a:solidFill>
                <a:effectLst/>
                <a:latin typeface="Times New Roman" panose="02020603050405020304" pitchFamily="18" charset="0"/>
                <a:ea typeface="Times New Roman" panose="02020603050405020304" pitchFamily="18" charset="0"/>
              </a:rPr>
              <a:t>Tamir, M., John, O. P., Srivastava, S., &amp; Gross, J. J. (2007). Implicit theories of emotion: Affective and social outcomes across a major life transition. </a:t>
            </a:r>
            <a:r>
              <a:rPr lang="en-CA" sz="3600" i="1">
                <a:solidFill>
                  <a:srgbClr val="000000"/>
                </a:solidFill>
                <a:effectLst/>
                <a:latin typeface="Times New Roman" panose="02020603050405020304" pitchFamily="18" charset="0"/>
                <a:ea typeface="Times New Roman" panose="02020603050405020304" pitchFamily="18" charset="0"/>
              </a:rPr>
              <a:t>Journal of Personality and Social Psychology</a:t>
            </a:r>
            <a:r>
              <a:rPr lang="en-CA" sz="3600">
                <a:solidFill>
                  <a:srgbClr val="000000"/>
                </a:solidFill>
                <a:effectLst/>
                <a:latin typeface="Times New Roman" panose="02020603050405020304" pitchFamily="18" charset="0"/>
                <a:ea typeface="Times New Roman" panose="02020603050405020304" pitchFamily="18" charset="0"/>
              </a:rPr>
              <a:t>, </a:t>
            </a:r>
            <a:r>
              <a:rPr lang="en-CA" sz="3600" i="1">
                <a:solidFill>
                  <a:srgbClr val="000000"/>
                </a:solidFill>
                <a:effectLst/>
                <a:latin typeface="Times New Roman" panose="02020603050405020304" pitchFamily="18" charset="0"/>
                <a:ea typeface="Times New Roman" panose="02020603050405020304" pitchFamily="18" charset="0"/>
              </a:rPr>
              <a:t>92</a:t>
            </a:r>
            <a:r>
              <a:rPr lang="en-CA" sz="3600">
                <a:solidFill>
                  <a:srgbClr val="000000"/>
                </a:solidFill>
                <a:effectLst/>
                <a:latin typeface="Times New Roman" panose="02020603050405020304" pitchFamily="18" charset="0"/>
                <a:ea typeface="Times New Roman" panose="02020603050405020304" pitchFamily="18" charset="0"/>
              </a:rPr>
              <a:t>, 731–744.  https://doi.org/10.1037/0022-3514.92.4.731</a:t>
            </a:r>
            <a:endParaRPr lang="en-CA" sz="3600">
              <a:effectLst/>
              <a:latin typeface="Arial" panose="020B0604020202020204" pitchFamily="34" charset="0"/>
              <a:ea typeface="Arial" panose="020B0604020202020204" pitchFamily="34" charset="0"/>
            </a:endParaRPr>
          </a:p>
          <a:p>
            <a:pPr marL="0" marR="0" indent="0">
              <a:lnSpc>
                <a:spcPct val="200000"/>
              </a:lnSpc>
              <a:spcBef>
                <a:spcPts val="0"/>
              </a:spcBef>
              <a:spcAft>
                <a:spcPts val="0"/>
              </a:spcAft>
              <a:buNone/>
            </a:pPr>
            <a:r>
              <a:rPr lang="en-CA" sz="3600" err="1">
                <a:solidFill>
                  <a:srgbClr val="000000"/>
                </a:solidFill>
                <a:effectLst/>
                <a:latin typeface="Times New Roman" panose="02020603050405020304" pitchFamily="18" charset="0"/>
                <a:ea typeface="Times New Roman" panose="02020603050405020304" pitchFamily="18" charset="0"/>
              </a:rPr>
              <a:t>Wohn</a:t>
            </a:r>
            <a:r>
              <a:rPr lang="en-CA" sz="3600">
                <a:solidFill>
                  <a:srgbClr val="000000"/>
                </a:solidFill>
                <a:effectLst/>
                <a:latin typeface="Times New Roman" panose="02020603050405020304" pitchFamily="18" charset="0"/>
                <a:ea typeface="Times New Roman" panose="02020603050405020304" pitchFamily="18" charset="0"/>
              </a:rPr>
              <a:t>. D. Y. (2019). Volunteer moderators in twitch micro communities: How they get involved, the roles they play, and the emotional labor they experience.</a:t>
            </a:r>
            <a:r>
              <a:rPr lang="en-CA" sz="3600" i="1">
                <a:solidFill>
                  <a:srgbClr val="000000"/>
                </a:solidFill>
                <a:effectLst/>
                <a:latin typeface="Times New Roman" panose="02020603050405020304" pitchFamily="18" charset="0"/>
                <a:ea typeface="Times New Roman" panose="02020603050405020304" pitchFamily="18" charset="0"/>
              </a:rPr>
              <a:t> P</a:t>
            </a:r>
            <a:r>
              <a:rPr lang="en-CA" sz="3600" i="1" u="none" strike="noStrike">
                <a:solidFill>
                  <a:srgbClr val="000000"/>
                </a:solidFill>
                <a:effectLst/>
                <a:highlight>
                  <a:srgbClr val="FFFFFF"/>
                </a:highlight>
                <a:latin typeface="Times New Roman" panose="02020603050405020304" pitchFamily="18" charset="0"/>
                <a:ea typeface="Times New Roman" panose="02020603050405020304" pitchFamily="18" charset="0"/>
                <a:hlinkClick r:id="rId11"/>
              </a:rPr>
              <a:t>roceedings of CHI Conference on Human Factors in Computing Systems</a:t>
            </a:r>
            <a:r>
              <a:rPr lang="en-CA" sz="3600" i="1">
                <a:solidFill>
                  <a:srgbClr val="000000"/>
                </a:solidFill>
                <a:effectLst/>
                <a:latin typeface="Times New Roman" panose="02020603050405020304" pitchFamily="18" charset="0"/>
                <a:ea typeface="Times New Roman" panose="02020603050405020304" pitchFamily="18" charset="0"/>
              </a:rPr>
              <a:t>.</a:t>
            </a:r>
            <a:r>
              <a:rPr lang="en-CA" sz="3600">
                <a:solidFill>
                  <a:srgbClr val="000000"/>
                </a:solidFill>
                <a:effectLst/>
                <a:latin typeface="Times New Roman" panose="02020603050405020304" pitchFamily="18" charset="0"/>
                <a:ea typeface="Times New Roman" panose="02020603050405020304" pitchFamily="18" charset="0"/>
              </a:rPr>
              <a:t>1-13. </a:t>
            </a:r>
            <a:r>
              <a:rPr lang="en-CA" sz="3600" u="sng">
                <a:solidFill>
                  <a:srgbClr val="000000"/>
                </a:solidFill>
                <a:effectLst/>
                <a:highlight>
                  <a:srgbClr val="FFFFFF"/>
                </a:highlight>
                <a:latin typeface="Times New Roman" panose="02020603050405020304" pitchFamily="18" charset="0"/>
                <a:ea typeface="Times New Roman" panose="02020603050405020304" pitchFamily="18" charset="0"/>
                <a:hlinkClick r:id="rId12"/>
              </a:rPr>
              <a:t>https://doi.org/10.1145/3290605.3300390</a:t>
            </a:r>
            <a:endParaRPr lang="en-CA" sz="3600">
              <a:effectLst/>
              <a:latin typeface="Arial" panose="020B0604020202020204" pitchFamily="34" charset="0"/>
              <a:ea typeface="Arial" panose="020B0604020202020204" pitchFamily="34" charset="0"/>
            </a:endParaRPr>
          </a:p>
          <a:p>
            <a:endParaRPr lang="en-CA"/>
          </a:p>
        </p:txBody>
      </p:sp>
    </p:spTree>
    <p:extLst>
      <p:ext uri="{BB962C8B-B14F-4D97-AF65-F5344CB8AC3E}">
        <p14:creationId xmlns:p14="http://schemas.microsoft.com/office/powerpoint/2010/main" val="242220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947F6E-622F-98EB-C9CD-4D36B655423D}"/>
              </a:ext>
            </a:extLst>
          </p:cNvPr>
          <p:cNvPicPr>
            <a:picLocks noGrp="1" noChangeAspect="1"/>
          </p:cNvPicPr>
          <p:nvPr>
            <p:ph idx="1"/>
          </p:nvPr>
        </p:nvPicPr>
        <p:blipFill>
          <a:blip r:embed="rId3"/>
          <a:stretch>
            <a:fillRect/>
          </a:stretch>
        </p:blipFill>
        <p:spPr>
          <a:xfrm>
            <a:off x="412351" y="1113149"/>
            <a:ext cx="11367298" cy="3809580"/>
          </a:xfrm>
          <a:prstGeom prst="rect">
            <a:avLst/>
          </a:prstGeom>
        </p:spPr>
      </p:pic>
    </p:spTree>
    <p:extLst>
      <p:ext uri="{BB962C8B-B14F-4D97-AF65-F5344CB8AC3E}">
        <p14:creationId xmlns:p14="http://schemas.microsoft.com/office/powerpoint/2010/main" val="9134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BFE78-D603-5DC0-19DA-F0CBB013E8E7}"/>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endParaRPr lang="en-US" sz="5200" dirty="0"/>
          </a:p>
        </p:txBody>
      </p:sp>
      <p:pic>
        <p:nvPicPr>
          <p:cNvPr id="7" name="Picture 6" descr="Graphical user interface, text, application&#10;&#10;Description automatically generated">
            <a:extLst>
              <a:ext uri="{FF2B5EF4-FFF2-40B4-BE49-F238E27FC236}">
                <a16:creationId xmlns:a16="http://schemas.microsoft.com/office/drawing/2014/main" id="{FAE477C9-9651-3DB1-DAA4-ED8CC998B3A4}"/>
              </a:ext>
            </a:extLst>
          </p:cNvPr>
          <p:cNvPicPr>
            <a:picLocks noChangeAspect="1"/>
          </p:cNvPicPr>
          <p:nvPr/>
        </p:nvPicPr>
        <p:blipFill rotWithShape="1">
          <a:blip r:embed="rId3">
            <a:extLst>
              <a:ext uri="{28A0092B-C50C-407E-A947-70E740481C1C}">
                <a14:useLocalDpi xmlns:a14="http://schemas.microsoft.com/office/drawing/2010/main" val="0"/>
              </a:ext>
            </a:extLst>
          </a:blip>
          <a:srcRect l="12289" r="10647"/>
          <a:stretch/>
        </p:blipFill>
        <p:spPr>
          <a:xfrm>
            <a:off x="6864214" y="2622134"/>
            <a:ext cx="5069058" cy="3436855"/>
          </a:xfrm>
          <a:prstGeom prst="rect">
            <a:avLst/>
          </a:prstGeom>
        </p:spPr>
      </p:pic>
      <p:pic>
        <p:nvPicPr>
          <p:cNvPr id="5" name="Content Placeholder 4" descr="Text&#10;&#10;Description automatically generated">
            <a:extLst>
              <a:ext uri="{FF2B5EF4-FFF2-40B4-BE49-F238E27FC236}">
                <a16:creationId xmlns:a16="http://schemas.microsoft.com/office/drawing/2014/main" id="{05C6FA26-CE53-1F37-D2E9-7F555308CD8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1328" r="7519"/>
          <a:stretch/>
        </p:blipFill>
        <p:spPr>
          <a:xfrm>
            <a:off x="258728" y="2912012"/>
            <a:ext cx="5373113" cy="2929798"/>
          </a:xfrm>
          <a:prstGeom prst="rect">
            <a:avLst/>
          </a:prstGeom>
        </p:spPr>
      </p:pic>
      <p:sp>
        <p:nvSpPr>
          <p:cNvPr id="8" name="TextBox 7">
            <a:extLst>
              <a:ext uri="{FF2B5EF4-FFF2-40B4-BE49-F238E27FC236}">
                <a16:creationId xmlns:a16="http://schemas.microsoft.com/office/drawing/2014/main" id="{A3990076-E7AD-881E-AA6F-C6F148896828}"/>
              </a:ext>
            </a:extLst>
          </p:cNvPr>
          <p:cNvSpPr txBox="1"/>
          <p:nvPr/>
        </p:nvSpPr>
        <p:spPr>
          <a:xfrm>
            <a:off x="743690" y="2437468"/>
            <a:ext cx="4403188" cy="584775"/>
          </a:xfrm>
          <a:prstGeom prst="rect">
            <a:avLst/>
          </a:prstGeom>
          <a:noFill/>
        </p:spPr>
        <p:txBody>
          <a:bodyPr wrap="square" rtlCol="0">
            <a:spAutoFit/>
          </a:bodyPr>
          <a:lstStyle/>
          <a:p>
            <a:r>
              <a:rPr lang="en-CA" sz="3200" dirty="0">
                <a:latin typeface="+mj-lt"/>
              </a:rPr>
              <a:t>DASS Item </a:t>
            </a:r>
          </a:p>
        </p:txBody>
      </p:sp>
      <p:sp>
        <p:nvSpPr>
          <p:cNvPr id="9" name="TextBox 8">
            <a:extLst>
              <a:ext uri="{FF2B5EF4-FFF2-40B4-BE49-F238E27FC236}">
                <a16:creationId xmlns:a16="http://schemas.microsoft.com/office/drawing/2014/main" id="{81298213-B529-3467-5302-EF428E9BD5D5}"/>
              </a:ext>
            </a:extLst>
          </p:cNvPr>
          <p:cNvSpPr txBox="1"/>
          <p:nvPr/>
        </p:nvSpPr>
        <p:spPr>
          <a:xfrm>
            <a:off x="7230793" y="1979973"/>
            <a:ext cx="3763026" cy="584775"/>
          </a:xfrm>
          <a:prstGeom prst="rect">
            <a:avLst/>
          </a:prstGeom>
          <a:noFill/>
        </p:spPr>
        <p:txBody>
          <a:bodyPr wrap="square" rtlCol="0">
            <a:spAutoFit/>
          </a:bodyPr>
          <a:lstStyle/>
          <a:p>
            <a:r>
              <a:rPr lang="en-CA" sz="3200" dirty="0">
                <a:latin typeface="+mj-lt"/>
              </a:rPr>
              <a:t>OLBI Item</a:t>
            </a:r>
          </a:p>
        </p:txBody>
      </p:sp>
    </p:spTree>
    <p:extLst>
      <p:ext uri="{BB962C8B-B14F-4D97-AF65-F5344CB8AC3E}">
        <p14:creationId xmlns:p14="http://schemas.microsoft.com/office/powerpoint/2010/main" val="296793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205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60+ Examples of Male Privilege in All Areas of Life - Everyday Feminism">
            <a:extLst>
              <a:ext uri="{FF2B5EF4-FFF2-40B4-BE49-F238E27FC236}">
                <a16:creationId xmlns:a16="http://schemas.microsoft.com/office/drawing/2014/main" id="{98E64EB9-3739-68E5-C883-20B8CE4BB535}"/>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16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85CB15-75D5-9934-B3F4-476E9198A7CA}"/>
              </a:ext>
            </a:extLst>
          </p:cNvPr>
          <p:cNvSpPr>
            <a:spLocks noGrp="1"/>
          </p:cNvSpPr>
          <p:nvPr>
            <p:ph type="title"/>
          </p:nvPr>
        </p:nvSpPr>
        <p:spPr>
          <a:xfrm>
            <a:off x="838200" y="365125"/>
            <a:ext cx="10515600" cy="1325563"/>
          </a:xfrm>
        </p:spPr>
        <p:txBody>
          <a:bodyPr>
            <a:normAutofit/>
          </a:bodyPr>
          <a:lstStyle/>
          <a:p>
            <a:r>
              <a:rPr lang="en-CA">
                <a:solidFill>
                  <a:srgbClr val="FFFFFF"/>
                </a:solidFill>
              </a:rPr>
              <a:t>Content Moderators</a:t>
            </a:r>
          </a:p>
        </p:txBody>
      </p:sp>
      <p:graphicFrame>
        <p:nvGraphicFramePr>
          <p:cNvPr id="39" name="Content Placeholder 2">
            <a:extLst>
              <a:ext uri="{FF2B5EF4-FFF2-40B4-BE49-F238E27FC236}">
                <a16:creationId xmlns:a16="http://schemas.microsoft.com/office/drawing/2014/main" id="{B3828CBE-4C3F-5776-3CC3-9B8576226CB3}"/>
              </a:ext>
            </a:extLst>
          </p:cNvPr>
          <p:cNvGraphicFramePr>
            <a:graphicFrameLocks noGrp="1"/>
          </p:cNvGraphicFramePr>
          <p:nvPr>
            <p:ph idx="1"/>
            <p:extLst>
              <p:ext uri="{D42A27DB-BD31-4B8C-83A1-F6EECF244321}">
                <p14:modId xmlns:p14="http://schemas.microsoft.com/office/powerpoint/2010/main" val="5683769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19503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D462D-A2B9-7FE8-BF78-C0F0F0B58BBF}"/>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rPr>
              <a:t>Content Moderators: The risks of their work</a:t>
            </a:r>
          </a:p>
        </p:txBody>
      </p:sp>
      <p:sp>
        <p:nvSpPr>
          <p:cNvPr id="3" name="Content Placeholder 2">
            <a:extLst>
              <a:ext uri="{FF2B5EF4-FFF2-40B4-BE49-F238E27FC236}">
                <a16:creationId xmlns:a16="http://schemas.microsoft.com/office/drawing/2014/main" id="{A0649944-F529-26A7-6990-6A63439E48A5}"/>
              </a:ext>
            </a:extLst>
          </p:cNvPr>
          <p:cNvSpPr>
            <a:spLocks noGrp="1"/>
          </p:cNvSpPr>
          <p:nvPr>
            <p:ph idx="1"/>
          </p:nvPr>
        </p:nvSpPr>
        <p:spPr>
          <a:xfrm>
            <a:off x="4810259" y="649480"/>
            <a:ext cx="6555347" cy="5546047"/>
          </a:xfrm>
        </p:spPr>
        <p:txBody>
          <a:bodyPr anchor="ctr">
            <a:normAutofit/>
          </a:bodyPr>
          <a:lstStyle/>
          <a:p>
            <a:r>
              <a:rPr lang="en-CA" sz="2000" dirty="0"/>
              <a:t>Reported exposure to both primary and secondary/vicarious trauma </a:t>
            </a:r>
            <a:r>
              <a:rPr lang="en-CA" sz="1600" b="0" i="0" u="none" strike="noStrike" dirty="0">
                <a:effectLst/>
              </a:rPr>
              <a:t>(</a:t>
            </a:r>
            <a:r>
              <a:rPr lang="en-CA" sz="1600" b="0" i="0" u="none" strike="noStrike" dirty="0" err="1">
                <a:effectLst/>
              </a:rPr>
              <a:t>Wohn</a:t>
            </a:r>
            <a:r>
              <a:rPr lang="en-CA" sz="1600" b="0" i="0" u="none" strike="noStrike" dirty="0">
                <a:effectLst/>
              </a:rPr>
              <a:t>, 2019).</a:t>
            </a:r>
            <a:endParaRPr lang="en-CA" sz="1600" dirty="0"/>
          </a:p>
          <a:p>
            <a:r>
              <a:rPr lang="en-CA" sz="2000" dirty="0"/>
              <a:t>May develop symptomology PTSD (Posttraumatic Stress Disorder) </a:t>
            </a:r>
            <a:r>
              <a:rPr lang="en-CA" sz="1600" b="0" i="0" u="none" strike="noStrike" dirty="0">
                <a:effectLst/>
              </a:rPr>
              <a:t>(Feinstein et al., 2014; Pierce &amp; Lilly, 2012).</a:t>
            </a:r>
          </a:p>
          <a:p>
            <a:r>
              <a:rPr lang="en-CA" sz="2000" dirty="0"/>
              <a:t>Detrimental effects of exposure on secondary trauma for employees in similar occupations </a:t>
            </a:r>
            <a:r>
              <a:rPr lang="en-CA" sz="1600" b="0" i="0" u="none" strike="noStrike" dirty="0">
                <a:effectLst/>
              </a:rPr>
              <a:t>(Burns et al., 2008). </a:t>
            </a:r>
          </a:p>
        </p:txBody>
      </p:sp>
    </p:spTree>
    <p:extLst>
      <p:ext uri="{BB962C8B-B14F-4D97-AF65-F5344CB8AC3E}">
        <p14:creationId xmlns:p14="http://schemas.microsoft.com/office/powerpoint/2010/main" val="12699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397A088-C7EF-9CC0-9F1D-07068FC9ABE2}"/>
              </a:ext>
            </a:extLst>
          </p:cNvPr>
          <p:cNvSpPr>
            <a:spLocks noGrp="1"/>
          </p:cNvSpPr>
          <p:nvPr>
            <p:ph type="title"/>
          </p:nvPr>
        </p:nvSpPr>
        <p:spPr>
          <a:xfrm>
            <a:off x="1098468" y="885651"/>
            <a:ext cx="3229803" cy="4624603"/>
          </a:xfrm>
        </p:spPr>
        <p:txBody>
          <a:bodyPr>
            <a:normAutofit/>
          </a:bodyPr>
          <a:lstStyle/>
          <a:p>
            <a:r>
              <a:rPr lang="en-CA">
                <a:solidFill>
                  <a:srgbClr val="FFFFFF"/>
                </a:solidFill>
              </a:rPr>
              <a:t>Emotion Regulation</a:t>
            </a:r>
          </a:p>
        </p:txBody>
      </p:sp>
      <p:sp>
        <p:nvSpPr>
          <p:cNvPr id="3" name="Content Placeholder 2">
            <a:extLst>
              <a:ext uri="{FF2B5EF4-FFF2-40B4-BE49-F238E27FC236}">
                <a16:creationId xmlns:a16="http://schemas.microsoft.com/office/drawing/2014/main" id="{74CDA6EA-8BBD-7209-F6F7-8CF2D2937B0B}"/>
              </a:ext>
            </a:extLst>
          </p:cNvPr>
          <p:cNvSpPr>
            <a:spLocks noGrp="1"/>
          </p:cNvSpPr>
          <p:nvPr>
            <p:ph idx="1"/>
          </p:nvPr>
        </p:nvSpPr>
        <p:spPr>
          <a:xfrm>
            <a:off x="4978708" y="885651"/>
            <a:ext cx="6525220" cy="4616849"/>
          </a:xfrm>
        </p:spPr>
        <p:txBody>
          <a:bodyPr anchor="ctr">
            <a:normAutofit/>
          </a:bodyPr>
          <a:lstStyle/>
          <a:p>
            <a:r>
              <a:rPr lang="en-US" b="0" i="0" u="none" strike="noStrike" dirty="0">
                <a:effectLst/>
              </a:rPr>
              <a:t>Attempting to alter how an individual experiences or expresses emotions, and the type of emotion they experience </a:t>
            </a:r>
            <a:r>
              <a:rPr lang="en-US" sz="1600" b="0" i="0" u="none" strike="noStrike" dirty="0">
                <a:effectLst/>
              </a:rPr>
              <a:t>(Gross, 2015)</a:t>
            </a:r>
          </a:p>
          <a:p>
            <a:r>
              <a:rPr lang="en-US" dirty="0"/>
              <a:t>Effective regulation is critical for our mental health </a:t>
            </a:r>
            <a:r>
              <a:rPr lang="en-US" sz="1600" dirty="0"/>
              <a:t>(</a:t>
            </a:r>
            <a:r>
              <a:rPr lang="en-US" sz="1600" b="0" i="0" u="none" strike="noStrike" dirty="0">
                <a:solidFill>
                  <a:srgbClr val="000000"/>
                </a:solidFill>
                <a:effectLst/>
              </a:rPr>
              <a:t>Beck, Rush, Shaw, &amp; Emery, 1979; Troy et al. 2010)</a:t>
            </a:r>
          </a:p>
        </p:txBody>
      </p:sp>
    </p:spTree>
    <p:extLst>
      <p:ext uri="{BB962C8B-B14F-4D97-AF65-F5344CB8AC3E}">
        <p14:creationId xmlns:p14="http://schemas.microsoft.com/office/powerpoint/2010/main" val="398485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97A088-C7EF-9CC0-9F1D-07068FC9ABE2}"/>
              </a:ext>
            </a:extLst>
          </p:cNvPr>
          <p:cNvSpPr>
            <a:spLocks noGrp="1"/>
          </p:cNvSpPr>
          <p:nvPr>
            <p:ph type="title"/>
          </p:nvPr>
        </p:nvSpPr>
        <p:spPr>
          <a:xfrm>
            <a:off x="1383564" y="348865"/>
            <a:ext cx="9718111" cy="1576446"/>
          </a:xfrm>
        </p:spPr>
        <p:txBody>
          <a:bodyPr anchor="ctr">
            <a:normAutofit/>
          </a:bodyPr>
          <a:lstStyle/>
          <a:p>
            <a:r>
              <a:rPr lang="en-CA" sz="4000">
                <a:solidFill>
                  <a:srgbClr val="FFFFFF"/>
                </a:solidFill>
              </a:rPr>
              <a:t>Emotion Regulation: Cognition-focused Strategies </a:t>
            </a:r>
          </a:p>
        </p:txBody>
      </p:sp>
      <p:graphicFrame>
        <p:nvGraphicFramePr>
          <p:cNvPr id="15" name="Content Placeholder 2">
            <a:extLst>
              <a:ext uri="{FF2B5EF4-FFF2-40B4-BE49-F238E27FC236}">
                <a16:creationId xmlns:a16="http://schemas.microsoft.com/office/drawing/2014/main" id="{62EC726D-114B-2C94-9FD6-48368E8E50D0}"/>
              </a:ext>
            </a:extLst>
          </p:cNvPr>
          <p:cNvGraphicFramePr>
            <a:graphicFrameLocks noGrp="1"/>
          </p:cNvGraphicFramePr>
          <p:nvPr>
            <p:ph idx="1"/>
            <p:extLst>
              <p:ext uri="{D42A27DB-BD31-4B8C-83A1-F6EECF244321}">
                <p14:modId xmlns:p14="http://schemas.microsoft.com/office/powerpoint/2010/main" val="39847995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49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7A088-C7EF-9CC0-9F1D-07068FC9ABE2}"/>
              </a:ext>
            </a:extLst>
          </p:cNvPr>
          <p:cNvSpPr>
            <a:spLocks noGrp="1"/>
          </p:cNvSpPr>
          <p:nvPr>
            <p:ph type="title"/>
          </p:nvPr>
        </p:nvSpPr>
        <p:spPr>
          <a:xfrm>
            <a:off x="795528" y="386930"/>
            <a:ext cx="10141799" cy="1300554"/>
          </a:xfrm>
        </p:spPr>
        <p:txBody>
          <a:bodyPr anchor="b">
            <a:normAutofit/>
          </a:bodyPr>
          <a:lstStyle/>
          <a:p>
            <a:r>
              <a:rPr lang="en-CA" sz="4800"/>
              <a:t>Burnout and Emotion Regulation </a:t>
            </a:r>
          </a:p>
        </p:txBody>
      </p:sp>
      <p:sp>
        <p:nvSpPr>
          <p:cNvPr id="2057" name="Rectangle 205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9B6507B-6034-7672-3977-A2557E09C2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295" y="3171522"/>
            <a:ext cx="5150277" cy="242063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62EC726D-114B-2C94-9FD6-48368E8E50D0}"/>
              </a:ext>
            </a:extLst>
          </p:cNvPr>
          <p:cNvGraphicFramePr>
            <a:graphicFrameLocks noGrp="1"/>
          </p:cNvGraphicFramePr>
          <p:nvPr>
            <p:ph idx="1"/>
            <p:extLst>
              <p:ext uri="{D42A27DB-BD31-4B8C-83A1-F6EECF244321}">
                <p14:modId xmlns:p14="http://schemas.microsoft.com/office/powerpoint/2010/main" val="3017779607"/>
              </p:ext>
            </p:extLst>
          </p:nvPr>
        </p:nvGraphicFramePr>
        <p:xfrm>
          <a:off x="6852464" y="2629734"/>
          <a:ext cx="4530898" cy="3639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phic 4" descr="Badge Follow with solid fill">
            <a:extLst>
              <a:ext uri="{FF2B5EF4-FFF2-40B4-BE49-F238E27FC236}">
                <a16:creationId xmlns:a16="http://schemas.microsoft.com/office/drawing/2014/main" id="{527C1604-4742-B41C-B89C-A6F2296FC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2872" y="5060243"/>
            <a:ext cx="914400" cy="914400"/>
          </a:xfrm>
          <a:prstGeom prst="rect">
            <a:avLst/>
          </a:prstGeom>
        </p:spPr>
      </p:pic>
      <p:pic>
        <p:nvPicPr>
          <p:cNvPr id="7" name="Graphic 6" descr="Badge Unfollow with solid fill">
            <a:extLst>
              <a:ext uri="{FF2B5EF4-FFF2-40B4-BE49-F238E27FC236}">
                <a16:creationId xmlns:a16="http://schemas.microsoft.com/office/drawing/2014/main" id="{6C7A62F4-3E6C-B76A-7D32-9722095C34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32527" y="3786150"/>
            <a:ext cx="914400" cy="914400"/>
          </a:xfrm>
          <a:prstGeom prst="rect">
            <a:avLst/>
          </a:prstGeom>
        </p:spPr>
      </p:pic>
    </p:spTree>
    <p:extLst>
      <p:ext uri="{BB962C8B-B14F-4D97-AF65-F5344CB8AC3E}">
        <p14:creationId xmlns:p14="http://schemas.microsoft.com/office/powerpoint/2010/main" val="45832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5135B68-628F-6180-8705-219FF549CB5E}"/>
              </a:ext>
            </a:extLst>
          </p:cNvPr>
          <p:cNvSpPr>
            <a:spLocks noGrp="1"/>
          </p:cNvSpPr>
          <p:nvPr>
            <p:ph type="title"/>
          </p:nvPr>
        </p:nvSpPr>
        <p:spPr>
          <a:xfrm>
            <a:off x="1322754" y="1522820"/>
            <a:ext cx="2748041" cy="3601914"/>
          </a:xfrm>
        </p:spPr>
        <p:txBody>
          <a:bodyPr anchor="ctr">
            <a:normAutofit/>
          </a:bodyPr>
          <a:lstStyle/>
          <a:p>
            <a:r>
              <a:rPr lang="en-CA" sz="3600">
                <a:solidFill>
                  <a:srgbClr val="FFFFFF"/>
                </a:solidFill>
              </a:rPr>
              <a:t>Predictions</a:t>
            </a:r>
          </a:p>
        </p:txBody>
      </p:sp>
      <p:graphicFrame>
        <p:nvGraphicFramePr>
          <p:cNvPr id="5" name="Content Placeholder 2">
            <a:extLst>
              <a:ext uri="{FF2B5EF4-FFF2-40B4-BE49-F238E27FC236}">
                <a16:creationId xmlns:a16="http://schemas.microsoft.com/office/drawing/2014/main" id="{01FF721B-52F2-CFC7-DB74-A4BB4FB41158}"/>
              </a:ext>
            </a:extLst>
          </p:cNvPr>
          <p:cNvGraphicFramePr>
            <a:graphicFrameLocks noGrp="1"/>
          </p:cNvGraphicFramePr>
          <p:nvPr>
            <p:ph idx="1"/>
            <p:extLst>
              <p:ext uri="{D42A27DB-BD31-4B8C-83A1-F6EECF244321}">
                <p14:modId xmlns:p14="http://schemas.microsoft.com/office/powerpoint/2010/main" val="654919582"/>
              </p:ext>
            </p:extLst>
          </p:nvPr>
        </p:nvGraphicFramePr>
        <p:xfrm>
          <a:off x="5042848" y="663564"/>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48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9BCC480-DF60-F9F5-5E99-56FBE454A06B}"/>
              </a:ext>
            </a:extLst>
          </p:cNvPr>
          <p:cNvSpPr>
            <a:spLocks noGrp="1"/>
          </p:cNvSpPr>
          <p:nvPr>
            <p:ph type="title"/>
          </p:nvPr>
        </p:nvSpPr>
        <p:spPr>
          <a:xfrm>
            <a:off x="867564" y="1207827"/>
            <a:ext cx="4703910" cy="4203510"/>
          </a:xfrm>
        </p:spPr>
        <p:txBody>
          <a:bodyPr>
            <a:normAutofit/>
          </a:bodyPr>
          <a:lstStyle/>
          <a:p>
            <a:pPr algn="r"/>
            <a:r>
              <a:rPr lang="en-CA" sz="3600" dirty="0">
                <a:solidFill>
                  <a:srgbClr val="FFFFFF"/>
                </a:solidFill>
              </a:rPr>
              <a:t>The Proposed Study: Participants </a:t>
            </a:r>
          </a:p>
        </p:txBody>
      </p:sp>
      <p:sp>
        <p:nvSpPr>
          <p:cNvPr id="122"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CFD6CCD7-528E-C3C2-D895-352B82526AB2}"/>
              </a:ext>
            </a:extLst>
          </p:cNvPr>
          <p:cNvSpPr>
            <a:spLocks noGrp="1"/>
          </p:cNvSpPr>
          <p:nvPr>
            <p:ph idx="1"/>
          </p:nvPr>
        </p:nvSpPr>
        <p:spPr>
          <a:xfrm>
            <a:off x="6689354" y="1692323"/>
            <a:ext cx="4704256" cy="4361924"/>
          </a:xfrm>
        </p:spPr>
        <p:txBody>
          <a:bodyPr anchor="ctr">
            <a:normAutofit/>
          </a:bodyPr>
          <a:lstStyle/>
          <a:p>
            <a:pPr marL="285750" indent="-285750"/>
            <a:r>
              <a:rPr lang="en-US" sz="2000" i="1" dirty="0">
                <a:solidFill>
                  <a:srgbClr val="FEFFFF"/>
                </a:solidFill>
              </a:rPr>
              <a:t>N</a:t>
            </a:r>
            <a:r>
              <a:rPr lang="en-US" sz="2000" dirty="0">
                <a:solidFill>
                  <a:srgbClr val="FEFFFF"/>
                </a:solidFill>
              </a:rPr>
              <a:t> = 200 </a:t>
            </a:r>
          </a:p>
          <a:p>
            <a:pPr marL="285750" indent="-285750">
              <a:buFont typeface="Arial" panose="020B0604020202020204" pitchFamily="34" charset="0"/>
              <a:buChar char="•"/>
            </a:pPr>
            <a:r>
              <a:rPr lang="en-US" sz="2000" dirty="0">
                <a:solidFill>
                  <a:srgbClr val="FEFFFF"/>
                </a:solidFill>
              </a:rPr>
              <a:t>Recruitment method</a:t>
            </a:r>
          </a:p>
          <a:p>
            <a:pPr marL="742950" lvl="1" indent="-285750">
              <a:buFont typeface="Arial" panose="020B0604020202020204" pitchFamily="34" charset="0"/>
              <a:buChar char="•"/>
            </a:pPr>
            <a:r>
              <a:rPr lang="en-US" sz="2000" dirty="0">
                <a:solidFill>
                  <a:srgbClr val="FEFFFF"/>
                </a:solidFill>
              </a:rPr>
              <a:t>Rebuilding Thoughts</a:t>
            </a:r>
          </a:p>
          <a:p>
            <a:pPr marL="742950" lvl="1" indent="-285750">
              <a:buFont typeface="Arial" panose="020B0604020202020204" pitchFamily="34" charset="0"/>
              <a:buChar char="•"/>
            </a:pPr>
            <a:r>
              <a:rPr lang="en-US" sz="2000" dirty="0">
                <a:solidFill>
                  <a:srgbClr val="FEFFFF"/>
                </a:solidFill>
              </a:rPr>
              <a:t>Email</a:t>
            </a:r>
            <a:endParaRPr lang="en-US" sz="2000" i="1" dirty="0">
              <a:solidFill>
                <a:srgbClr val="FEFFFF"/>
              </a:solidFill>
            </a:endParaRPr>
          </a:p>
          <a:p>
            <a:r>
              <a:rPr lang="en-US" sz="2000" dirty="0">
                <a:solidFill>
                  <a:srgbClr val="FEFFFF"/>
                </a:solidFill>
              </a:rPr>
              <a:t>Inclusion criteria:</a:t>
            </a:r>
          </a:p>
          <a:p>
            <a:pPr lvl="2"/>
            <a:r>
              <a:rPr lang="en-US" dirty="0">
                <a:solidFill>
                  <a:srgbClr val="FEFFFF"/>
                </a:solidFill>
              </a:rPr>
              <a:t>18-55 years old, US or Canada</a:t>
            </a:r>
          </a:p>
          <a:p>
            <a:pPr lvl="2"/>
            <a:r>
              <a:rPr lang="en-US" dirty="0">
                <a:solidFill>
                  <a:srgbClr val="FEFFFF"/>
                </a:solidFill>
              </a:rPr>
              <a:t>English fluency</a:t>
            </a:r>
          </a:p>
          <a:p>
            <a:pPr lvl="2"/>
            <a:r>
              <a:rPr lang="en-US" dirty="0">
                <a:solidFill>
                  <a:srgbClr val="FEFFFF"/>
                </a:solidFill>
              </a:rPr>
              <a:t>3 months as content moderator</a:t>
            </a:r>
          </a:p>
          <a:p>
            <a:pPr marL="285750" indent="-285750">
              <a:buFont typeface="Arial" panose="020B0604020202020204" pitchFamily="34" charset="0"/>
              <a:buChar char="•"/>
            </a:pPr>
            <a:r>
              <a:rPr lang="en-US" sz="2000" dirty="0">
                <a:solidFill>
                  <a:srgbClr val="FEFFFF"/>
                </a:solidFill>
              </a:rPr>
              <a:t>Compensation</a:t>
            </a:r>
          </a:p>
          <a:p>
            <a:pPr marL="742950" lvl="1" indent="-285750">
              <a:buFont typeface="Arial" panose="020B0604020202020204" pitchFamily="34" charset="0"/>
              <a:buChar char="•"/>
            </a:pPr>
            <a:r>
              <a:rPr lang="en-US" sz="2000" dirty="0">
                <a:solidFill>
                  <a:srgbClr val="FEFFFF"/>
                </a:solidFill>
              </a:rPr>
              <a:t>$10 USD</a:t>
            </a:r>
          </a:p>
          <a:p>
            <a:pPr lvl="8"/>
            <a:endParaRPr lang="en-CA" sz="2000" dirty="0">
              <a:solidFill>
                <a:srgbClr val="FEFFFF"/>
              </a:solidFill>
            </a:endParaRPr>
          </a:p>
        </p:txBody>
      </p:sp>
    </p:spTree>
    <p:extLst>
      <p:ext uri="{BB962C8B-B14F-4D97-AF65-F5344CB8AC3E}">
        <p14:creationId xmlns:p14="http://schemas.microsoft.com/office/powerpoint/2010/main" val="12678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75E290DE1DB7479D77B876F4B43938" ma:contentTypeVersion="12" ma:contentTypeDescription="Create a new document." ma:contentTypeScope="" ma:versionID="bc601a26d4f03bc23c2e98e37cbceca4">
  <xsd:schema xmlns:xsd="http://www.w3.org/2001/XMLSchema" xmlns:xs="http://www.w3.org/2001/XMLSchema" xmlns:p="http://schemas.microsoft.com/office/2006/metadata/properties" xmlns:ns3="16f319d3-9d90-43a6-9aa5-33840dfbd87d" xmlns:ns4="3c4df960-9e92-4a7f-b827-59efc4ed4ca8" targetNamespace="http://schemas.microsoft.com/office/2006/metadata/properties" ma:root="true" ma:fieldsID="aae2dd88632a36db55e59a1faba0ceba" ns3:_="" ns4:_="">
    <xsd:import namespace="16f319d3-9d90-43a6-9aa5-33840dfbd87d"/>
    <xsd:import namespace="3c4df960-9e92-4a7f-b827-59efc4ed4ca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319d3-9d90-43a6-9aa5-33840dfbd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4df960-9e92-4a7f-b827-59efc4ed4c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6f319d3-9d90-43a6-9aa5-33840dfbd87d" xsi:nil="true"/>
  </documentManagement>
</p:properties>
</file>

<file path=customXml/itemProps1.xml><?xml version="1.0" encoding="utf-8"?>
<ds:datastoreItem xmlns:ds="http://schemas.openxmlformats.org/officeDocument/2006/customXml" ds:itemID="{4C807C01-B3D4-4CB1-8F69-B225F819ACDE}">
  <ds:schemaRefs>
    <ds:schemaRef ds:uri="16f319d3-9d90-43a6-9aa5-33840dfbd87d"/>
    <ds:schemaRef ds:uri="3c4df960-9e92-4a7f-b827-59efc4ed4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C39055-EB04-4899-BB47-9559076CC849}">
  <ds:schemaRefs>
    <ds:schemaRef ds:uri="http://schemas.microsoft.com/sharepoint/v3/contenttype/forms"/>
  </ds:schemaRefs>
</ds:datastoreItem>
</file>

<file path=customXml/itemProps3.xml><?xml version="1.0" encoding="utf-8"?>
<ds:datastoreItem xmlns:ds="http://schemas.openxmlformats.org/officeDocument/2006/customXml" ds:itemID="{054EEFCE-E895-4B08-9951-8F6AFF2937A2}">
  <ds:schemaRefs>
    <ds:schemaRef ds:uri="16f319d3-9d90-43a6-9aa5-33840dfbd87d"/>
    <ds:schemaRef ds:uri="3c4df960-9e92-4a7f-b827-59efc4ed4c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743</TotalTime>
  <Words>3509</Words>
  <Application>Microsoft Office PowerPoint</Application>
  <PresentationFormat>Widescreen</PresentationFormat>
  <Paragraphs>234</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Coping in Content Moderation: Emotion Regulation, Mental Health, and Burnout in Commercial Content Moderators</vt:lpstr>
      <vt:lpstr>Land Acknowledgment </vt:lpstr>
      <vt:lpstr>Content Moderators</vt:lpstr>
      <vt:lpstr>Content Moderators: The risks of their work</vt:lpstr>
      <vt:lpstr>Emotion Regulation</vt:lpstr>
      <vt:lpstr>Emotion Regulation: Cognition-focused Strategies </vt:lpstr>
      <vt:lpstr>Burnout and Emotion Regulation </vt:lpstr>
      <vt:lpstr>Predictions</vt:lpstr>
      <vt:lpstr>The Proposed Study: Participants </vt:lpstr>
      <vt:lpstr>The Pilot Study</vt:lpstr>
      <vt:lpstr>Self-Report Measures</vt:lpstr>
      <vt:lpstr>Pilot Study Results</vt:lpstr>
      <vt:lpstr>Demographic Results</vt:lpstr>
      <vt:lpstr>Predictor Variables</vt:lpstr>
      <vt:lpstr>Outcome Variables </vt:lpstr>
      <vt:lpstr>Results: Emotion Regulation and PTSD</vt:lpstr>
      <vt:lpstr>Results: Emotion Regulation and Mental Health  </vt:lpstr>
      <vt:lpstr>Results: Emotion Regulation and Burnout</vt:lpstr>
      <vt:lpstr>Discussion </vt:lpstr>
      <vt:lpstr>Limitations and Future Research</vt:lpstr>
      <vt:lpstr>Conclusions</vt:lpstr>
      <vt:lpstr>Acknowledgments </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Hopper</dc:creator>
  <cp:lastModifiedBy>Casey Hopper</cp:lastModifiedBy>
  <cp:revision>3</cp:revision>
  <dcterms:created xsi:type="dcterms:W3CDTF">2023-01-04T01:19:40Z</dcterms:created>
  <dcterms:modified xsi:type="dcterms:W3CDTF">2023-11-04T21:17:00Z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0x0101003175E290DE1DB7479D77B876F4B43938</vt:lpwstr>
  </property>
</Properties>
</file>