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70" r:id="rId6"/>
    <p:sldId id="257" r:id="rId7"/>
    <p:sldId id="268" r:id="rId8"/>
    <p:sldId id="277" r:id="rId9"/>
    <p:sldId id="280" r:id="rId10"/>
    <p:sldId id="260" r:id="rId11"/>
    <p:sldId id="278" r:id="rId12"/>
    <p:sldId id="279" r:id="rId13"/>
    <p:sldId id="276" r:id="rId14"/>
    <p:sldId id="265" r:id="rId15"/>
    <p:sldId id="263" r:id="rId16"/>
    <p:sldId id="26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B32ECF-1C8B-4BE5-A0FF-2E33EDA26938}" v="29" dt="2023-03-07T17:42:42.5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107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sey Hopper" userId="e0616641-c254-4c7e-976a-20dec1acf38f" providerId="ADAL" clId="{97B32ECF-1C8B-4BE5-A0FF-2E33EDA26938}"/>
    <pc:docChg chg="undo redo custSel addSld delSld modSld">
      <pc:chgData name="Casey Hopper" userId="e0616641-c254-4c7e-976a-20dec1acf38f" providerId="ADAL" clId="{97B32ECF-1C8B-4BE5-A0FF-2E33EDA26938}" dt="2023-03-07T17:42:42.540" v="217"/>
      <pc:docMkLst>
        <pc:docMk/>
      </pc:docMkLst>
      <pc:sldChg chg="modSp mod">
        <pc:chgData name="Casey Hopper" userId="e0616641-c254-4c7e-976a-20dec1acf38f" providerId="ADAL" clId="{97B32ECF-1C8B-4BE5-A0FF-2E33EDA26938}" dt="2023-02-25T22:50:34.555" v="184" actId="20577"/>
        <pc:sldMkLst>
          <pc:docMk/>
          <pc:sldMk cId="817883963" sldId="256"/>
        </pc:sldMkLst>
        <pc:spChg chg="mod">
          <ac:chgData name="Casey Hopper" userId="e0616641-c254-4c7e-976a-20dec1acf38f" providerId="ADAL" clId="{97B32ECF-1C8B-4BE5-A0FF-2E33EDA26938}" dt="2023-02-25T22:50:34.555" v="184" actId="20577"/>
          <ac:spMkLst>
            <pc:docMk/>
            <pc:sldMk cId="817883963" sldId="256"/>
            <ac:spMk id="2" creationId="{682A88ED-6ED7-453B-B953-E0D712128F83}"/>
          </ac:spMkLst>
        </pc:spChg>
      </pc:sldChg>
      <pc:sldChg chg="del">
        <pc:chgData name="Casey Hopper" userId="e0616641-c254-4c7e-976a-20dec1acf38f" providerId="ADAL" clId="{97B32ECF-1C8B-4BE5-A0FF-2E33EDA26938}" dt="2023-02-25T23:10:18.962" v="195" actId="47"/>
        <pc:sldMkLst>
          <pc:docMk/>
          <pc:sldMk cId="126998943" sldId="258"/>
        </pc:sldMkLst>
      </pc:sldChg>
      <pc:sldChg chg="modSp mod">
        <pc:chgData name="Casey Hopper" userId="e0616641-c254-4c7e-976a-20dec1acf38f" providerId="ADAL" clId="{97B32ECF-1C8B-4BE5-A0FF-2E33EDA26938}" dt="2023-02-25T22:51:25.073" v="185" actId="20577"/>
        <pc:sldMkLst>
          <pc:docMk/>
          <pc:sldMk cId="3984859315" sldId="268"/>
        </pc:sldMkLst>
        <pc:spChg chg="mod">
          <ac:chgData name="Casey Hopper" userId="e0616641-c254-4c7e-976a-20dec1acf38f" providerId="ADAL" clId="{97B32ECF-1C8B-4BE5-A0FF-2E33EDA26938}" dt="2023-02-25T22:51:25.073" v="185" actId="20577"/>
          <ac:spMkLst>
            <pc:docMk/>
            <pc:sldMk cId="3984859315" sldId="268"/>
            <ac:spMk id="3" creationId="{74CDA6EA-8BBD-7209-F6F7-8CF2D2937B0B}"/>
          </ac:spMkLst>
        </pc:spChg>
      </pc:sldChg>
      <pc:sldChg chg="delSp modSp add del setBg delDesignElem modNotesTx">
        <pc:chgData name="Casey Hopper" userId="e0616641-c254-4c7e-976a-20dec1acf38f" providerId="ADAL" clId="{97B32ECF-1C8B-4BE5-A0FF-2E33EDA26938}" dt="2023-02-26T22:15:21.806" v="215"/>
        <pc:sldMkLst>
          <pc:docMk/>
          <pc:sldMk cId="458328764" sldId="280"/>
        </pc:sldMkLst>
        <pc:spChg chg="del">
          <ac:chgData name="Casey Hopper" userId="e0616641-c254-4c7e-976a-20dec1acf38f" providerId="ADAL" clId="{97B32ECF-1C8B-4BE5-A0FF-2E33EDA26938}" dt="2023-02-26T22:14:16.799" v="197"/>
          <ac:spMkLst>
            <pc:docMk/>
            <pc:sldMk cId="458328764" sldId="280"/>
            <ac:spMk id="45" creationId="{6C4028FD-8BAA-4A19-BFDE-594D991B7552}"/>
          </ac:spMkLst>
        </pc:spChg>
        <pc:graphicFrameChg chg="mod">
          <ac:chgData name="Casey Hopper" userId="e0616641-c254-4c7e-976a-20dec1acf38f" providerId="ADAL" clId="{97B32ECF-1C8B-4BE5-A0FF-2E33EDA26938}" dt="2023-02-26T22:15:21.806" v="215"/>
          <ac:graphicFrameMkLst>
            <pc:docMk/>
            <pc:sldMk cId="458328764" sldId="280"/>
            <ac:graphicFrameMk id="15" creationId="{62EC726D-114B-2C94-9FD6-48368E8E50D0}"/>
          </ac:graphicFrameMkLst>
        </pc:graphicFrameChg>
      </pc:sldChg>
      <pc:sldChg chg="add del">
        <pc:chgData name="Casey Hopper" userId="e0616641-c254-4c7e-976a-20dec1acf38f" providerId="ADAL" clId="{97B32ECF-1C8B-4BE5-A0FF-2E33EDA26938}" dt="2023-03-07T17:42:42.540" v="217"/>
        <pc:sldMkLst>
          <pc:docMk/>
          <pc:sldMk cId="3265174582" sldId="28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1A215E-5925-4CFC-869E-70A9482E32CC}"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2EDD2C6-9095-414F-A884-2FEEFFE66B50}">
      <dgm:prSet/>
      <dgm:spPr/>
      <dgm:t>
        <a:bodyPr/>
        <a:lstStyle/>
        <a:p>
          <a:r>
            <a:rPr lang="en-US" dirty="0"/>
            <a:t>Content moderators are the digital gatekeepers that remove explicit content from online platforms </a:t>
          </a:r>
          <a:r>
            <a:rPr lang="en-CA" b="0" i="0" dirty="0"/>
            <a:t>(Roberts, 2016).</a:t>
          </a:r>
          <a:endParaRPr lang="en-US" dirty="0"/>
        </a:p>
      </dgm:t>
    </dgm:pt>
    <dgm:pt modelId="{42E615C5-4860-4E48-A218-DB904EC865B0}" type="parTrans" cxnId="{82E26B44-17B2-4D40-B54D-63764935D37F}">
      <dgm:prSet/>
      <dgm:spPr/>
      <dgm:t>
        <a:bodyPr/>
        <a:lstStyle/>
        <a:p>
          <a:endParaRPr lang="en-US"/>
        </a:p>
      </dgm:t>
    </dgm:pt>
    <dgm:pt modelId="{26F14028-050E-463B-8DDF-2F3BA03B77EA}" type="sibTrans" cxnId="{82E26B44-17B2-4D40-B54D-63764935D37F}">
      <dgm:prSet/>
      <dgm:spPr/>
      <dgm:t>
        <a:bodyPr/>
        <a:lstStyle/>
        <a:p>
          <a:endParaRPr lang="en-US"/>
        </a:p>
      </dgm:t>
    </dgm:pt>
    <dgm:pt modelId="{16C5E1BA-E2DA-4D44-8B1E-27458C4E3210}">
      <dgm:prSet/>
      <dgm:spPr/>
      <dgm:t>
        <a:bodyPr/>
        <a:lstStyle/>
        <a:p>
          <a:r>
            <a:rPr lang="en-US"/>
            <a:t>Viewing of content is repetitive </a:t>
          </a:r>
          <a:r>
            <a:rPr lang="en-CA" b="0" i="0"/>
            <a:t>(Steiger et al., 2021). </a:t>
          </a:r>
          <a:r>
            <a:rPr lang="en-US"/>
            <a:t>  </a:t>
          </a:r>
        </a:p>
      </dgm:t>
    </dgm:pt>
    <dgm:pt modelId="{DD5BE53A-B597-40CC-B5EA-B289CC946EC9}" type="parTrans" cxnId="{9E5B6FF3-07FF-45A6-992F-91FB49BB673A}">
      <dgm:prSet/>
      <dgm:spPr/>
      <dgm:t>
        <a:bodyPr/>
        <a:lstStyle/>
        <a:p>
          <a:endParaRPr lang="en-US"/>
        </a:p>
      </dgm:t>
    </dgm:pt>
    <dgm:pt modelId="{EE5B2551-3B91-4C67-8818-4CCF16B5F9B2}" type="sibTrans" cxnId="{9E5B6FF3-07FF-45A6-992F-91FB49BB673A}">
      <dgm:prSet/>
      <dgm:spPr/>
      <dgm:t>
        <a:bodyPr/>
        <a:lstStyle/>
        <a:p>
          <a:endParaRPr lang="en-US"/>
        </a:p>
      </dgm:t>
    </dgm:pt>
    <dgm:pt modelId="{09E4B184-1737-4064-9473-1A181D42AD7B}">
      <dgm:prSet/>
      <dgm:spPr/>
      <dgm:t>
        <a:bodyPr/>
        <a:lstStyle/>
        <a:p>
          <a:r>
            <a:rPr lang="en-CA"/>
            <a:t>Mental health and well-being may be adversely affected </a:t>
          </a:r>
          <a:r>
            <a:rPr lang="en-CA" b="0" i="0"/>
            <a:t>(Wohn, 2019).</a:t>
          </a:r>
          <a:endParaRPr lang="en-US"/>
        </a:p>
      </dgm:t>
    </dgm:pt>
    <dgm:pt modelId="{565CEDEE-B149-460E-9D17-DC2433F630C3}" type="parTrans" cxnId="{D98D760B-CB92-46EF-B10F-BE9FDD8AD465}">
      <dgm:prSet/>
      <dgm:spPr/>
      <dgm:t>
        <a:bodyPr/>
        <a:lstStyle/>
        <a:p>
          <a:endParaRPr lang="en-US"/>
        </a:p>
      </dgm:t>
    </dgm:pt>
    <dgm:pt modelId="{DEA2D81C-4BB3-49DF-979F-62EDFF4E9B9D}" type="sibTrans" cxnId="{D98D760B-CB92-46EF-B10F-BE9FDD8AD465}">
      <dgm:prSet/>
      <dgm:spPr/>
      <dgm:t>
        <a:bodyPr/>
        <a:lstStyle/>
        <a:p>
          <a:endParaRPr lang="en-US"/>
        </a:p>
      </dgm:t>
    </dgm:pt>
    <dgm:pt modelId="{60737BAD-631E-408A-9646-3A31ED8D920F}" type="pres">
      <dgm:prSet presAssocID="{0F1A215E-5925-4CFC-869E-70A9482E32CC}" presName="linear" presStyleCnt="0">
        <dgm:presLayoutVars>
          <dgm:animLvl val="lvl"/>
          <dgm:resizeHandles val="exact"/>
        </dgm:presLayoutVars>
      </dgm:prSet>
      <dgm:spPr/>
    </dgm:pt>
    <dgm:pt modelId="{7A545D88-436A-44C9-A466-CDB55940E362}" type="pres">
      <dgm:prSet presAssocID="{C2EDD2C6-9095-414F-A884-2FEEFFE66B50}" presName="parentText" presStyleLbl="node1" presStyleIdx="0" presStyleCnt="3">
        <dgm:presLayoutVars>
          <dgm:chMax val="0"/>
          <dgm:bulletEnabled val="1"/>
        </dgm:presLayoutVars>
      </dgm:prSet>
      <dgm:spPr/>
    </dgm:pt>
    <dgm:pt modelId="{EC22B052-414D-4046-995F-D9AF7713F6B7}" type="pres">
      <dgm:prSet presAssocID="{26F14028-050E-463B-8DDF-2F3BA03B77EA}" presName="spacer" presStyleCnt="0"/>
      <dgm:spPr/>
    </dgm:pt>
    <dgm:pt modelId="{0668796B-36EE-44E3-BC17-D3E5DC4AD536}" type="pres">
      <dgm:prSet presAssocID="{16C5E1BA-E2DA-4D44-8B1E-27458C4E3210}" presName="parentText" presStyleLbl="node1" presStyleIdx="1" presStyleCnt="3">
        <dgm:presLayoutVars>
          <dgm:chMax val="0"/>
          <dgm:bulletEnabled val="1"/>
        </dgm:presLayoutVars>
      </dgm:prSet>
      <dgm:spPr/>
    </dgm:pt>
    <dgm:pt modelId="{0851F389-F74B-429A-83E7-09E9D23598C4}" type="pres">
      <dgm:prSet presAssocID="{EE5B2551-3B91-4C67-8818-4CCF16B5F9B2}" presName="spacer" presStyleCnt="0"/>
      <dgm:spPr/>
    </dgm:pt>
    <dgm:pt modelId="{27710491-F0F1-4A57-8296-B1F95CB0FDCE}" type="pres">
      <dgm:prSet presAssocID="{09E4B184-1737-4064-9473-1A181D42AD7B}" presName="parentText" presStyleLbl="node1" presStyleIdx="2" presStyleCnt="3">
        <dgm:presLayoutVars>
          <dgm:chMax val="0"/>
          <dgm:bulletEnabled val="1"/>
        </dgm:presLayoutVars>
      </dgm:prSet>
      <dgm:spPr/>
    </dgm:pt>
  </dgm:ptLst>
  <dgm:cxnLst>
    <dgm:cxn modelId="{D98D760B-CB92-46EF-B10F-BE9FDD8AD465}" srcId="{0F1A215E-5925-4CFC-869E-70A9482E32CC}" destId="{09E4B184-1737-4064-9473-1A181D42AD7B}" srcOrd="2" destOrd="0" parTransId="{565CEDEE-B149-460E-9D17-DC2433F630C3}" sibTransId="{DEA2D81C-4BB3-49DF-979F-62EDFF4E9B9D}"/>
    <dgm:cxn modelId="{46235C2C-B6AE-449A-86D3-36C19CAA716C}" type="presOf" srcId="{16C5E1BA-E2DA-4D44-8B1E-27458C4E3210}" destId="{0668796B-36EE-44E3-BC17-D3E5DC4AD536}" srcOrd="0" destOrd="0" presId="urn:microsoft.com/office/officeart/2005/8/layout/vList2"/>
    <dgm:cxn modelId="{82E26B44-17B2-4D40-B54D-63764935D37F}" srcId="{0F1A215E-5925-4CFC-869E-70A9482E32CC}" destId="{C2EDD2C6-9095-414F-A884-2FEEFFE66B50}" srcOrd="0" destOrd="0" parTransId="{42E615C5-4860-4E48-A218-DB904EC865B0}" sibTransId="{26F14028-050E-463B-8DDF-2F3BA03B77EA}"/>
    <dgm:cxn modelId="{007F45AF-F392-4CC6-B0EC-399EDA57121E}" type="presOf" srcId="{09E4B184-1737-4064-9473-1A181D42AD7B}" destId="{27710491-F0F1-4A57-8296-B1F95CB0FDCE}" srcOrd="0" destOrd="0" presId="urn:microsoft.com/office/officeart/2005/8/layout/vList2"/>
    <dgm:cxn modelId="{1EC5B1C1-D964-4116-BE8C-784B25A41741}" type="presOf" srcId="{C2EDD2C6-9095-414F-A884-2FEEFFE66B50}" destId="{7A545D88-436A-44C9-A466-CDB55940E362}" srcOrd="0" destOrd="0" presId="urn:microsoft.com/office/officeart/2005/8/layout/vList2"/>
    <dgm:cxn modelId="{E3073CC7-F9C8-408C-B59D-AAAAB8150D62}" type="presOf" srcId="{0F1A215E-5925-4CFC-869E-70A9482E32CC}" destId="{60737BAD-631E-408A-9646-3A31ED8D920F}" srcOrd="0" destOrd="0" presId="urn:microsoft.com/office/officeart/2005/8/layout/vList2"/>
    <dgm:cxn modelId="{9E5B6FF3-07FF-45A6-992F-91FB49BB673A}" srcId="{0F1A215E-5925-4CFC-869E-70A9482E32CC}" destId="{16C5E1BA-E2DA-4D44-8B1E-27458C4E3210}" srcOrd="1" destOrd="0" parTransId="{DD5BE53A-B597-40CC-B5EA-B289CC946EC9}" sibTransId="{EE5B2551-3B91-4C67-8818-4CCF16B5F9B2}"/>
    <dgm:cxn modelId="{744141F8-6566-4401-918C-00E684431818}" type="presParOf" srcId="{60737BAD-631E-408A-9646-3A31ED8D920F}" destId="{7A545D88-436A-44C9-A466-CDB55940E362}" srcOrd="0" destOrd="0" presId="urn:microsoft.com/office/officeart/2005/8/layout/vList2"/>
    <dgm:cxn modelId="{30935664-2070-4C27-B82B-635E7FAD876F}" type="presParOf" srcId="{60737BAD-631E-408A-9646-3A31ED8D920F}" destId="{EC22B052-414D-4046-995F-D9AF7713F6B7}" srcOrd="1" destOrd="0" presId="urn:microsoft.com/office/officeart/2005/8/layout/vList2"/>
    <dgm:cxn modelId="{3B7E015D-C474-42E2-BD77-13EFBA4DACA3}" type="presParOf" srcId="{60737BAD-631E-408A-9646-3A31ED8D920F}" destId="{0668796B-36EE-44E3-BC17-D3E5DC4AD536}" srcOrd="2" destOrd="0" presId="urn:microsoft.com/office/officeart/2005/8/layout/vList2"/>
    <dgm:cxn modelId="{85B21B91-990E-4103-AEC1-1AF5D666C2EF}" type="presParOf" srcId="{60737BAD-631E-408A-9646-3A31ED8D920F}" destId="{0851F389-F74B-429A-83E7-09E9D23598C4}" srcOrd="3" destOrd="0" presId="urn:microsoft.com/office/officeart/2005/8/layout/vList2"/>
    <dgm:cxn modelId="{E548CA42-44AB-46AB-A480-2778DD182E74}" type="presParOf" srcId="{60737BAD-631E-408A-9646-3A31ED8D920F}" destId="{27710491-F0F1-4A57-8296-B1F95CB0FDC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ADE2A5-D058-4768-8C0B-780B54305FC6}"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C381FB1E-4C21-4415-BBF7-149D29862C69}">
      <dgm:prSet/>
      <dgm:spPr/>
      <dgm:t>
        <a:bodyPr/>
        <a:lstStyle/>
        <a:p>
          <a:r>
            <a:rPr lang="en-CA" b="0" i="0"/>
            <a:t>Cognitive Reappr</a:t>
          </a:r>
          <a:r>
            <a:rPr lang="en-CA"/>
            <a:t>aisal </a:t>
          </a:r>
          <a:endParaRPr lang="en-US"/>
        </a:p>
      </dgm:t>
    </dgm:pt>
    <dgm:pt modelId="{FBAB5B44-A7B8-4872-9400-3C6E7B6BE446}" type="parTrans" cxnId="{9CCD5806-36A5-4D42-8787-525E75966D6E}">
      <dgm:prSet/>
      <dgm:spPr/>
      <dgm:t>
        <a:bodyPr/>
        <a:lstStyle/>
        <a:p>
          <a:endParaRPr lang="en-US"/>
        </a:p>
      </dgm:t>
    </dgm:pt>
    <dgm:pt modelId="{65D8020E-ACD1-4A25-96FD-352AC8F5D537}" type="sibTrans" cxnId="{9CCD5806-36A5-4D42-8787-525E75966D6E}">
      <dgm:prSet/>
      <dgm:spPr/>
      <dgm:t>
        <a:bodyPr/>
        <a:lstStyle/>
        <a:p>
          <a:endParaRPr lang="en-US"/>
        </a:p>
      </dgm:t>
    </dgm:pt>
    <dgm:pt modelId="{45196BEA-6AF9-4FBC-9C00-B8D698F11F27}">
      <dgm:prSet/>
      <dgm:spPr/>
      <dgm:t>
        <a:bodyPr/>
        <a:lstStyle/>
        <a:p>
          <a:r>
            <a:rPr lang="en-US"/>
            <a:t>E.g., The situation could be a lot worse.</a:t>
          </a:r>
        </a:p>
      </dgm:t>
    </dgm:pt>
    <dgm:pt modelId="{13C0DBDB-DAD5-412A-BE57-9A64AF1FCAE6}" type="parTrans" cxnId="{0BD7F6B8-1C0A-408C-8AA4-1A65366E417A}">
      <dgm:prSet/>
      <dgm:spPr/>
      <dgm:t>
        <a:bodyPr/>
        <a:lstStyle/>
        <a:p>
          <a:endParaRPr lang="en-US"/>
        </a:p>
      </dgm:t>
    </dgm:pt>
    <dgm:pt modelId="{5B73038D-146B-4FC4-AD48-CA4CA011B64A}" type="sibTrans" cxnId="{0BD7F6B8-1C0A-408C-8AA4-1A65366E417A}">
      <dgm:prSet/>
      <dgm:spPr/>
      <dgm:t>
        <a:bodyPr/>
        <a:lstStyle/>
        <a:p>
          <a:endParaRPr lang="en-US"/>
        </a:p>
      </dgm:t>
    </dgm:pt>
    <dgm:pt modelId="{18E935CF-4283-4D12-BA42-EDE61CD8D7B5}">
      <dgm:prSet/>
      <dgm:spPr/>
      <dgm:t>
        <a:bodyPr/>
        <a:lstStyle/>
        <a:p>
          <a:r>
            <a:rPr lang="en-US" dirty="0"/>
            <a:t>Adaptive strategy for mental health and well-being.</a:t>
          </a:r>
        </a:p>
      </dgm:t>
    </dgm:pt>
    <dgm:pt modelId="{FCD095DE-9413-43D3-960C-2C1F15CBCFE8}" type="parTrans" cxnId="{C927A86A-A812-47C8-85C4-92291A8FEE11}">
      <dgm:prSet/>
      <dgm:spPr/>
      <dgm:t>
        <a:bodyPr/>
        <a:lstStyle/>
        <a:p>
          <a:endParaRPr lang="en-US"/>
        </a:p>
      </dgm:t>
    </dgm:pt>
    <dgm:pt modelId="{76FCE4E1-4F50-4878-9573-CB57EA384945}" type="sibTrans" cxnId="{C927A86A-A812-47C8-85C4-92291A8FEE11}">
      <dgm:prSet/>
      <dgm:spPr/>
      <dgm:t>
        <a:bodyPr/>
        <a:lstStyle/>
        <a:p>
          <a:endParaRPr lang="en-US"/>
        </a:p>
      </dgm:t>
    </dgm:pt>
    <dgm:pt modelId="{7EC160E4-E3CC-4D84-AD01-CE02AFB445A1}">
      <dgm:prSet/>
      <dgm:spPr/>
      <dgm:t>
        <a:bodyPr/>
        <a:lstStyle/>
        <a:p>
          <a:r>
            <a:rPr lang="en-CA" b="0" i="0"/>
            <a:t>Rumination</a:t>
          </a:r>
          <a:endParaRPr lang="en-US"/>
        </a:p>
      </dgm:t>
    </dgm:pt>
    <dgm:pt modelId="{8179603A-4BB5-4D05-8817-5B74FF5B1A80}" type="parTrans" cxnId="{55718017-958F-4CB7-BF2B-5894A35A4245}">
      <dgm:prSet/>
      <dgm:spPr/>
      <dgm:t>
        <a:bodyPr/>
        <a:lstStyle/>
        <a:p>
          <a:endParaRPr lang="en-US"/>
        </a:p>
      </dgm:t>
    </dgm:pt>
    <dgm:pt modelId="{5E3F47E4-3C70-4101-A58E-636320691880}" type="sibTrans" cxnId="{55718017-958F-4CB7-BF2B-5894A35A4245}">
      <dgm:prSet/>
      <dgm:spPr/>
      <dgm:t>
        <a:bodyPr/>
        <a:lstStyle/>
        <a:p>
          <a:endParaRPr lang="en-US"/>
        </a:p>
      </dgm:t>
    </dgm:pt>
    <dgm:pt modelId="{91546564-4657-46DF-AD11-938215F71293}">
      <dgm:prSet/>
      <dgm:spPr/>
      <dgm:t>
        <a:bodyPr/>
        <a:lstStyle/>
        <a:p>
          <a:r>
            <a:rPr lang="en-US"/>
            <a:t>E.g., I can’t stop thinking about the content I viewed last week. </a:t>
          </a:r>
        </a:p>
      </dgm:t>
    </dgm:pt>
    <dgm:pt modelId="{128E2921-9019-4406-8224-1333F1820D6C}" type="parTrans" cxnId="{AF7CAB4D-E05D-4179-83F7-22F98C3EEFED}">
      <dgm:prSet/>
      <dgm:spPr/>
      <dgm:t>
        <a:bodyPr/>
        <a:lstStyle/>
        <a:p>
          <a:endParaRPr lang="en-US"/>
        </a:p>
      </dgm:t>
    </dgm:pt>
    <dgm:pt modelId="{EE0A292C-BFD1-4225-9CE5-43B6D13ED7F2}" type="sibTrans" cxnId="{AF7CAB4D-E05D-4179-83F7-22F98C3EEFED}">
      <dgm:prSet/>
      <dgm:spPr/>
      <dgm:t>
        <a:bodyPr/>
        <a:lstStyle/>
        <a:p>
          <a:endParaRPr lang="en-US"/>
        </a:p>
      </dgm:t>
    </dgm:pt>
    <dgm:pt modelId="{58E9FAA6-641C-4D4F-A6B6-8BFF3FE0DC58}">
      <dgm:prSet/>
      <dgm:spPr/>
      <dgm:t>
        <a:bodyPr/>
        <a:lstStyle/>
        <a:p>
          <a:r>
            <a:rPr lang="en-US"/>
            <a:t>Maladaptive strategy for mental health and well-being.</a:t>
          </a:r>
        </a:p>
      </dgm:t>
    </dgm:pt>
    <dgm:pt modelId="{4669A00F-5F0B-4F36-BA0C-FB99F32063B3}" type="parTrans" cxnId="{26A2D1BC-292E-4F39-BBE1-BF98543C49BA}">
      <dgm:prSet/>
      <dgm:spPr/>
      <dgm:t>
        <a:bodyPr/>
        <a:lstStyle/>
        <a:p>
          <a:endParaRPr lang="en-US"/>
        </a:p>
      </dgm:t>
    </dgm:pt>
    <dgm:pt modelId="{A7E70769-BEE0-4497-A23B-FD3FDDAE8EB4}" type="sibTrans" cxnId="{26A2D1BC-292E-4F39-BBE1-BF98543C49BA}">
      <dgm:prSet/>
      <dgm:spPr/>
      <dgm:t>
        <a:bodyPr/>
        <a:lstStyle/>
        <a:p>
          <a:endParaRPr lang="en-US"/>
        </a:p>
      </dgm:t>
    </dgm:pt>
    <dgm:pt modelId="{0AC8C78D-27B0-46F2-92E2-D77765314E92}" type="pres">
      <dgm:prSet presAssocID="{62ADE2A5-D058-4768-8C0B-780B54305FC6}" presName="hierChild1" presStyleCnt="0">
        <dgm:presLayoutVars>
          <dgm:chPref val="1"/>
          <dgm:dir/>
          <dgm:animOne val="branch"/>
          <dgm:animLvl val="lvl"/>
          <dgm:resizeHandles/>
        </dgm:presLayoutVars>
      </dgm:prSet>
      <dgm:spPr/>
    </dgm:pt>
    <dgm:pt modelId="{FE60A564-EB23-41F8-A220-C1A42C7363D9}" type="pres">
      <dgm:prSet presAssocID="{C381FB1E-4C21-4415-BBF7-149D29862C69}" presName="hierRoot1" presStyleCnt="0"/>
      <dgm:spPr/>
    </dgm:pt>
    <dgm:pt modelId="{9D9B14E3-C597-4F37-B754-F35CA2271547}" type="pres">
      <dgm:prSet presAssocID="{C381FB1E-4C21-4415-BBF7-149D29862C69}" presName="composite" presStyleCnt="0"/>
      <dgm:spPr/>
    </dgm:pt>
    <dgm:pt modelId="{9B89CDBB-8DBE-47F0-96FA-6F7C6F493FC6}" type="pres">
      <dgm:prSet presAssocID="{C381FB1E-4C21-4415-BBF7-149D29862C69}" presName="background" presStyleLbl="node0" presStyleIdx="0" presStyleCnt="2"/>
      <dgm:spPr/>
    </dgm:pt>
    <dgm:pt modelId="{4D37B8F0-D457-4B4A-983B-FB5628B6E1BE}" type="pres">
      <dgm:prSet presAssocID="{C381FB1E-4C21-4415-BBF7-149D29862C69}" presName="text" presStyleLbl="fgAcc0" presStyleIdx="0" presStyleCnt="2">
        <dgm:presLayoutVars>
          <dgm:chPref val="3"/>
        </dgm:presLayoutVars>
      </dgm:prSet>
      <dgm:spPr/>
    </dgm:pt>
    <dgm:pt modelId="{89E050DC-97E0-41EF-81F5-7ECF069EF0CC}" type="pres">
      <dgm:prSet presAssocID="{C381FB1E-4C21-4415-BBF7-149D29862C69}" presName="hierChild2" presStyleCnt="0"/>
      <dgm:spPr/>
    </dgm:pt>
    <dgm:pt modelId="{2CF80DE4-45C7-4895-B945-95D20188A48E}" type="pres">
      <dgm:prSet presAssocID="{13C0DBDB-DAD5-412A-BE57-9A64AF1FCAE6}" presName="Name10" presStyleLbl="parChTrans1D2" presStyleIdx="0" presStyleCnt="4"/>
      <dgm:spPr/>
    </dgm:pt>
    <dgm:pt modelId="{8AEA2DE3-DBF0-41D1-820B-43462AE348ED}" type="pres">
      <dgm:prSet presAssocID="{45196BEA-6AF9-4FBC-9C00-B8D698F11F27}" presName="hierRoot2" presStyleCnt="0"/>
      <dgm:spPr/>
    </dgm:pt>
    <dgm:pt modelId="{AEFEB021-DAA2-49C3-ACDC-5CAC8B06EE38}" type="pres">
      <dgm:prSet presAssocID="{45196BEA-6AF9-4FBC-9C00-B8D698F11F27}" presName="composite2" presStyleCnt="0"/>
      <dgm:spPr/>
    </dgm:pt>
    <dgm:pt modelId="{0D9B4037-A060-490A-8529-AF1043409224}" type="pres">
      <dgm:prSet presAssocID="{45196BEA-6AF9-4FBC-9C00-B8D698F11F27}" presName="background2" presStyleLbl="node2" presStyleIdx="0" presStyleCnt="4"/>
      <dgm:spPr/>
    </dgm:pt>
    <dgm:pt modelId="{3F185BD7-86E5-44F4-95F7-726C9CD31BFA}" type="pres">
      <dgm:prSet presAssocID="{45196BEA-6AF9-4FBC-9C00-B8D698F11F27}" presName="text2" presStyleLbl="fgAcc2" presStyleIdx="0" presStyleCnt="4">
        <dgm:presLayoutVars>
          <dgm:chPref val="3"/>
        </dgm:presLayoutVars>
      </dgm:prSet>
      <dgm:spPr/>
    </dgm:pt>
    <dgm:pt modelId="{611665F5-53E6-43B8-A5B4-49892638CC7A}" type="pres">
      <dgm:prSet presAssocID="{45196BEA-6AF9-4FBC-9C00-B8D698F11F27}" presName="hierChild3" presStyleCnt="0"/>
      <dgm:spPr/>
    </dgm:pt>
    <dgm:pt modelId="{476AF829-05D0-4177-9A18-FD2006BC23EF}" type="pres">
      <dgm:prSet presAssocID="{FCD095DE-9413-43D3-960C-2C1F15CBCFE8}" presName="Name10" presStyleLbl="parChTrans1D2" presStyleIdx="1" presStyleCnt="4"/>
      <dgm:spPr/>
    </dgm:pt>
    <dgm:pt modelId="{E96071CD-ADF5-4C52-9078-6028922FACBA}" type="pres">
      <dgm:prSet presAssocID="{18E935CF-4283-4D12-BA42-EDE61CD8D7B5}" presName="hierRoot2" presStyleCnt="0"/>
      <dgm:spPr/>
    </dgm:pt>
    <dgm:pt modelId="{8B2D5332-28D7-4815-BC95-3271B1E670A5}" type="pres">
      <dgm:prSet presAssocID="{18E935CF-4283-4D12-BA42-EDE61CD8D7B5}" presName="composite2" presStyleCnt="0"/>
      <dgm:spPr/>
    </dgm:pt>
    <dgm:pt modelId="{7088599A-6FBA-4FCB-AF2B-9E83C604A57F}" type="pres">
      <dgm:prSet presAssocID="{18E935CF-4283-4D12-BA42-EDE61CD8D7B5}" presName="background2" presStyleLbl="node2" presStyleIdx="1" presStyleCnt="4"/>
      <dgm:spPr/>
    </dgm:pt>
    <dgm:pt modelId="{8B85E500-BEFB-4529-BAA9-2A1BA0A6577B}" type="pres">
      <dgm:prSet presAssocID="{18E935CF-4283-4D12-BA42-EDE61CD8D7B5}" presName="text2" presStyleLbl="fgAcc2" presStyleIdx="1" presStyleCnt="4">
        <dgm:presLayoutVars>
          <dgm:chPref val="3"/>
        </dgm:presLayoutVars>
      </dgm:prSet>
      <dgm:spPr/>
    </dgm:pt>
    <dgm:pt modelId="{429B1803-862A-4F27-BCB1-34D8D65A73DE}" type="pres">
      <dgm:prSet presAssocID="{18E935CF-4283-4D12-BA42-EDE61CD8D7B5}" presName="hierChild3" presStyleCnt="0"/>
      <dgm:spPr/>
    </dgm:pt>
    <dgm:pt modelId="{750AD251-1F7C-4EE4-B9EC-CBC2D1694306}" type="pres">
      <dgm:prSet presAssocID="{7EC160E4-E3CC-4D84-AD01-CE02AFB445A1}" presName="hierRoot1" presStyleCnt="0"/>
      <dgm:spPr/>
    </dgm:pt>
    <dgm:pt modelId="{23091855-1455-4C01-8BE0-E35246A03DAD}" type="pres">
      <dgm:prSet presAssocID="{7EC160E4-E3CC-4D84-AD01-CE02AFB445A1}" presName="composite" presStyleCnt="0"/>
      <dgm:spPr/>
    </dgm:pt>
    <dgm:pt modelId="{5157A0BD-4B8D-4BC4-95A2-D62643BBB588}" type="pres">
      <dgm:prSet presAssocID="{7EC160E4-E3CC-4D84-AD01-CE02AFB445A1}" presName="background" presStyleLbl="node0" presStyleIdx="1" presStyleCnt="2"/>
      <dgm:spPr/>
    </dgm:pt>
    <dgm:pt modelId="{C30C5361-AE3F-4502-9DEF-63E7693742E5}" type="pres">
      <dgm:prSet presAssocID="{7EC160E4-E3CC-4D84-AD01-CE02AFB445A1}" presName="text" presStyleLbl="fgAcc0" presStyleIdx="1" presStyleCnt="2" custScaleX="125914" custScaleY="108971">
        <dgm:presLayoutVars>
          <dgm:chPref val="3"/>
        </dgm:presLayoutVars>
      </dgm:prSet>
      <dgm:spPr/>
    </dgm:pt>
    <dgm:pt modelId="{E9FC09C2-C1F6-46DC-AD0A-000E03FAC8C7}" type="pres">
      <dgm:prSet presAssocID="{7EC160E4-E3CC-4D84-AD01-CE02AFB445A1}" presName="hierChild2" presStyleCnt="0"/>
      <dgm:spPr/>
    </dgm:pt>
    <dgm:pt modelId="{FCE832F5-3340-44D8-BB50-54BA1419A564}" type="pres">
      <dgm:prSet presAssocID="{128E2921-9019-4406-8224-1333F1820D6C}" presName="Name10" presStyleLbl="parChTrans1D2" presStyleIdx="2" presStyleCnt="4"/>
      <dgm:spPr/>
    </dgm:pt>
    <dgm:pt modelId="{F1D8CBFA-8C2F-4143-B6C5-3A950EC62567}" type="pres">
      <dgm:prSet presAssocID="{91546564-4657-46DF-AD11-938215F71293}" presName="hierRoot2" presStyleCnt="0"/>
      <dgm:spPr/>
    </dgm:pt>
    <dgm:pt modelId="{99A9E39F-FBD8-44C5-8E9A-163842549ADD}" type="pres">
      <dgm:prSet presAssocID="{91546564-4657-46DF-AD11-938215F71293}" presName="composite2" presStyleCnt="0"/>
      <dgm:spPr/>
    </dgm:pt>
    <dgm:pt modelId="{8D1BA30C-F00F-47AD-9B1E-1F99ACB6C883}" type="pres">
      <dgm:prSet presAssocID="{91546564-4657-46DF-AD11-938215F71293}" presName="background2" presStyleLbl="node2" presStyleIdx="2" presStyleCnt="4"/>
      <dgm:spPr/>
    </dgm:pt>
    <dgm:pt modelId="{C350C49F-9968-457E-9777-E8E539A62351}" type="pres">
      <dgm:prSet presAssocID="{91546564-4657-46DF-AD11-938215F71293}" presName="text2" presStyleLbl="fgAcc2" presStyleIdx="2" presStyleCnt="4">
        <dgm:presLayoutVars>
          <dgm:chPref val="3"/>
        </dgm:presLayoutVars>
      </dgm:prSet>
      <dgm:spPr/>
    </dgm:pt>
    <dgm:pt modelId="{2CA2646C-6913-44EA-A280-AA17ED4AD121}" type="pres">
      <dgm:prSet presAssocID="{91546564-4657-46DF-AD11-938215F71293}" presName="hierChild3" presStyleCnt="0"/>
      <dgm:spPr/>
    </dgm:pt>
    <dgm:pt modelId="{85E14873-70DD-4564-8E35-58FED4575248}" type="pres">
      <dgm:prSet presAssocID="{4669A00F-5F0B-4F36-BA0C-FB99F32063B3}" presName="Name10" presStyleLbl="parChTrans1D2" presStyleIdx="3" presStyleCnt="4"/>
      <dgm:spPr/>
    </dgm:pt>
    <dgm:pt modelId="{F1518D8F-58CE-4175-B989-665B801D6D79}" type="pres">
      <dgm:prSet presAssocID="{58E9FAA6-641C-4D4F-A6B6-8BFF3FE0DC58}" presName="hierRoot2" presStyleCnt="0"/>
      <dgm:spPr/>
    </dgm:pt>
    <dgm:pt modelId="{2A71FB8D-3ABD-41B8-89F6-217B0C294FAE}" type="pres">
      <dgm:prSet presAssocID="{58E9FAA6-641C-4D4F-A6B6-8BFF3FE0DC58}" presName="composite2" presStyleCnt="0"/>
      <dgm:spPr/>
    </dgm:pt>
    <dgm:pt modelId="{7F13A162-3E3C-48BC-A36A-0B4231F12775}" type="pres">
      <dgm:prSet presAssocID="{58E9FAA6-641C-4D4F-A6B6-8BFF3FE0DC58}" presName="background2" presStyleLbl="node2" presStyleIdx="3" presStyleCnt="4"/>
      <dgm:spPr/>
    </dgm:pt>
    <dgm:pt modelId="{43BC5D17-E0FF-49FC-9D81-EC225BE7D81D}" type="pres">
      <dgm:prSet presAssocID="{58E9FAA6-641C-4D4F-A6B6-8BFF3FE0DC58}" presName="text2" presStyleLbl="fgAcc2" presStyleIdx="3" presStyleCnt="4">
        <dgm:presLayoutVars>
          <dgm:chPref val="3"/>
        </dgm:presLayoutVars>
      </dgm:prSet>
      <dgm:spPr/>
    </dgm:pt>
    <dgm:pt modelId="{AD2FAF3D-018C-4E5D-A147-A9973D277544}" type="pres">
      <dgm:prSet presAssocID="{58E9FAA6-641C-4D4F-A6B6-8BFF3FE0DC58}" presName="hierChild3" presStyleCnt="0"/>
      <dgm:spPr/>
    </dgm:pt>
  </dgm:ptLst>
  <dgm:cxnLst>
    <dgm:cxn modelId="{9CCD5806-36A5-4D42-8787-525E75966D6E}" srcId="{62ADE2A5-D058-4768-8C0B-780B54305FC6}" destId="{C381FB1E-4C21-4415-BBF7-149D29862C69}" srcOrd="0" destOrd="0" parTransId="{FBAB5B44-A7B8-4872-9400-3C6E7B6BE446}" sibTransId="{65D8020E-ACD1-4A25-96FD-352AC8F5D537}"/>
    <dgm:cxn modelId="{55718017-958F-4CB7-BF2B-5894A35A4245}" srcId="{62ADE2A5-D058-4768-8C0B-780B54305FC6}" destId="{7EC160E4-E3CC-4D84-AD01-CE02AFB445A1}" srcOrd="1" destOrd="0" parTransId="{8179603A-4BB5-4D05-8817-5B74FF5B1A80}" sibTransId="{5E3F47E4-3C70-4101-A58E-636320691880}"/>
    <dgm:cxn modelId="{509C4545-4231-4A5F-86B4-1497F92648E1}" type="presOf" srcId="{4669A00F-5F0B-4F36-BA0C-FB99F32063B3}" destId="{85E14873-70DD-4564-8E35-58FED4575248}" srcOrd="0" destOrd="0" presId="urn:microsoft.com/office/officeart/2005/8/layout/hierarchy1"/>
    <dgm:cxn modelId="{C927A86A-A812-47C8-85C4-92291A8FEE11}" srcId="{C381FB1E-4C21-4415-BBF7-149D29862C69}" destId="{18E935CF-4283-4D12-BA42-EDE61CD8D7B5}" srcOrd="1" destOrd="0" parTransId="{FCD095DE-9413-43D3-960C-2C1F15CBCFE8}" sibTransId="{76FCE4E1-4F50-4878-9573-CB57EA384945}"/>
    <dgm:cxn modelId="{AF7CAB4D-E05D-4179-83F7-22F98C3EEFED}" srcId="{7EC160E4-E3CC-4D84-AD01-CE02AFB445A1}" destId="{91546564-4657-46DF-AD11-938215F71293}" srcOrd="0" destOrd="0" parTransId="{128E2921-9019-4406-8224-1333F1820D6C}" sibTransId="{EE0A292C-BFD1-4225-9CE5-43B6D13ED7F2}"/>
    <dgm:cxn modelId="{759EF27C-943A-4C34-8C2E-FFF7040ECF16}" type="presOf" srcId="{58E9FAA6-641C-4D4F-A6B6-8BFF3FE0DC58}" destId="{43BC5D17-E0FF-49FC-9D81-EC225BE7D81D}" srcOrd="0" destOrd="0" presId="urn:microsoft.com/office/officeart/2005/8/layout/hierarchy1"/>
    <dgm:cxn modelId="{896B6B86-5887-4CCD-86C0-BF26FC26F72B}" type="presOf" srcId="{C381FB1E-4C21-4415-BBF7-149D29862C69}" destId="{4D37B8F0-D457-4B4A-983B-FB5628B6E1BE}" srcOrd="0" destOrd="0" presId="urn:microsoft.com/office/officeart/2005/8/layout/hierarchy1"/>
    <dgm:cxn modelId="{29791A8E-DDF7-482E-BADB-C685048C4875}" type="presOf" srcId="{128E2921-9019-4406-8224-1333F1820D6C}" destId="{FCE832F5-3340-44D8-BB50-54BA1419A564}" srcOrd="0" destOrd="0" presId="urn:microsoft.com/office/officeart/2005/8/layout/hierarchy1"/>
    <dgm:cxn modelId="{AABABD92-779C-42D0-B42A-BEAB9E75B969}" type="presOf" srcId="{7EC160E4-E3CC-4D84-AD01-CE02AFB445A1}" destId="{C30C5361-AE3F-4502-9DEF-63E7693742E5}" srcOrd="0" destOrd="0" presId="urn:microsoft.com/office/officeart/2005/8/layout/hierarchy1"/>
    <dgm:cxn modelId="{79C68EAB-6EEC-478C-9EC3-92BF01789BD5}" type="presOf" srcId="{62ADE2A5-D058-4768-8C0B-780B54305FC6}" destId="{0AC8C78D-27B0-46F2-92E2-D77765314E92}" srcOrd="0" destOrd="0" presId="urn:microsoft.com/office/officeart/2005/8/layout/hierarchy1"/>
    <dgm:cxn modelId="{36B140AC-708E-4902-A8FE-22747F9A25D4}" type="presOf" srcId="{91546564-4657-46DF-AD11-938215F71293}" destId="{C350C49F-9968-457E-9777-E8E539A62351}" srcOrd="0" destOrd="0" presId="urn:microsoft.com/office/officeart/2005/8/layout/hierarchy1"/>
    <dgm:cxn modelId="{9EECB9B4-758D-474E-953D-D56B51415BA2}" type="presOf" srcId="{13C0DBDB-DAD5-412A-BE57-9A64AF1FCAE6}" destId="{2CF80DE4-45C7-4895-B945-95D20188A48E}" srcOrd="0" destOrd="0" presId="urn:microsoft.com/office/officeart/2005/8/layout/hierarchy1"/>
    <dgm:cxn modelId="{0BD7F6B8-1C0A-408C-8AA4-1A65366E417A}" srcId="{C381FB1E-4C21-4415-BBF7-149D29862C69}" destId="{45196BEA-6AF9-4FBC-9C00-B8D698F11F27}" srcOrd="0" destOrd="0" parTransId="{13C0DBDB-DAD5-412A-BE57-9A64AF1FCAE6}" sibTransId="{5B73038D-146B-4FC4-AD48-CA4CA011B64A}"/>
    <dgm:cxn modelId="{F4EBA4B9-9833-4CB1-8F43-EDD09AE8EAA1}" type="presOf" srcId="{45196BEA-6AF9-4FBC-9C00-B8D698F11F27}" destId="{3F185BD7-86E5-44F4-95F7-726C9CD31BFA}" srcOrd="0" destOrd="0" presId="urn:microsoft.com/office/officeart/2005/8/layout/hierarchy1"/>
    <dgm:cxn modelId="{26A2D1BC-292E-4F39-BBE1-BF98543C49BA}" srcId="{7EC160E4-E3CC-4D84-AD01-CE02AFB445A1}" destId="{58E9FAA6-641C-4D4F-A6B6-8BFF3FE0DC58}" srcOrd="1" destOrd="0" parTransId="{4669A00F-5F0B-4F36-BA0C-FB99F32063B3}" sibTransId="{A7E70769-BEE0-4497-A23B-FD3FDDAE8EB4}"/>
    <dgm:cxn modelId="{92784BCF-4BB4-4594-9E74-B21FED19F359}" type="presOf" srcId="{FCD095DE-9413-43D3-960C-2C1F15CBCFE8}" destId="{476AF829-05D0-4177-9A18-FD2006BC23EF}" srcOrd="0" destOrd="0" presId="urn:microsoft.com/office/officeart/2005/8/layout/hierarchy1"/>
    <dgm:cxn modelId="{1CF57DFC-33D8-4395-AF16-47C1CA0F1F2F}" type="presOf" srcId="{18E935CF-4283-4D12-BA42-EDE61CD8D7B5}" destId="{8B85E500-BEFB-4529-BAA9-2A1BA0A6577B}" srcOrd="0" destOrd="0" presId="urn:microsoft.com/office/officeart/2005/8/layout/hierarchy1"/>
    <dgm:cxn modelId="{8A4E2B47-26E8-4A5A-AE40-D53406B49BF1}" type="presParOf" srcId="{0AC8C78D-27B0-46F2-92E2-D77765314E92}" destId="{FE60A564-EB23-41F8-A220-C1A42C7363D9}" srcOrd="0" destOrd="0" presId="urn:microsoft.com/office/officeart/2005/8/layout/hierarchy1"/>
    <dgm:cxn modelId="{84024D67-6618-419E-ACF4-4B6B7E4B9612}" type="presParOf" srcId="{FE60A564-EB23-41F8-A220-C1A42C7363D9}" destId="{9D9B14E3-C597-4F37-B754-F35CA2271547}" srcOrd="0" destOrd="0" presId="urn:microsoft.com/office/officeart/2005/8/layout/hierarchy1"/>
    <dgm:cxn modelId="{38F24E95-EAC4-40C1-8A32-6373229207B9}" type="presParOf" srcId="{9D9B14E3-C597-4F37-B754-F35CA2271547}" destId="{9B89CDBB-8DBE-47F0-96FA-6F7C6F493FC6}" srcOrd="0" destOrd="0" presId="urn:microsoft.com/office/officeart/2005/8/layout/hierarchy1"/>
    <dgm:cxn modelId="{8D179670-1A52-40E1-83B9-8972D44FF663}" type="presParOf" srcId="{9D9B14E3-C597-4F37-B754-F35CA2271547}" destId="{4D37B8F0-D457-4B4A-983B-FB5628B6E1BE}" srcOrd="1" destOrd="0" presId="urn:microsoft.com/office/officeart/2005/8/layout/hierarchy1"/>
    <dgm:cxn modelId="{2197F451-0389-42DE-88A8-510EFA6D54A6}" type="presParOf" srcId="{FE60A564-EB23-41F8-A220-C1A42C7363D9}" destId="{89E050DC-97E0-41EF-81F5-7ECF069EF0CC}" srcOrd="1" destOrd="0" presId="urn:microsoft.com/office/officeart/2005/8/layout/hierarchy1"/>
    <dgm:cxn modelId="{005224E4-0306-4B2C-A2F1-5961D41ECB66}" type="presParOf" srcId="{89E050DC-97E0-41EF-81F5-7ECF069EF0CC}" destId="{2CF80DE4-45C7-4895-B945-95D20188A48E}" srcOrd="0" destOrd="0" presId="urn:microsoft.com/office/officeart/2005/8/layout/hierarchy1"/>
    <dgm:cxn modelId="{A109A153-BCC1-4B7D-949B-DEAA2C56DEFA}" type="presParOf" srcId="{89E050DC-97E0-41EF-81F5-7ECF069EF0CC}" destId="{8AEA2DE3-DBF0-41D1-820B-43462AE348ED}" srcOrd="1" destOrd="0" presId="urn:microsoft.com/office/officeart/2005/8/layout/hierarchy1"/>
    <dgm:cxn modelId="{D2A86A43-8751-4966-9B32-C172CC5DE57F}" type="presParOf" srcId="{8AEA2DE3-DBF0-41D1-820B-43462AE348ED}" destId="{AEFEB021-DAA2-49C3-ACDC-5CAC8B06EE38}" srcOrd="0" destOrd="0" presId="urn:microsoft.com/office/officeart/2005/8/layout/hierarchy1"/>
    <dgm:cxn modelId="{6DF65142-A4D0-457A-801C-22F36AA837F4}" type="presParOf" srcId="{AEFEB021-DAA2-49C3-ACDC-5CAC8B06EE38}" destId="{0D9B4037-A060-490A-8529-AF1043409224}" srcOrd="0" destOrd="0" presId="urn:microsoft.com/office/officeart/2005/8/layout/hierarchy1"/>
    <dgm:cxn modelId="{3FBD66BB-7EBB-43C1-844A-150452CB5F35}" type="presParOf" srcId="{AEFEB021-DAA2-49C3-ACDC-5CAC8B06EE38}" destId="{3F185BD7-86E5-44F4-95F7-726C9CD31BFA}" srcOrd="1" destOrd="0" presId="urn:microsoft.com/office/officeart/2005/8/layout/hierarchy1"/>
    <dgm:cxn modelId="{ED1063CC-206A-4A0F-A9BA-8ADF235CDA6F}" type="presParOf" srcId="{8AEA2DE3-DBF0-41D1-820B-43462AE348ED}" destId="{611665F5-53E6-43B8-A5B4-49892638CC7A}" srcOrd="1" destOrd="0" presId="urn:microsoft.com/office/officeart/2005/8/layout/hierarchy1"/>
    <dgm:cxn modelId="{43DCE124-75E8-498A-953E-96D7951F5C27}" type="presParOf" srcId="{89E050DC-97E0-41EF-81F5-7ECF069EF0CC}" destId="{476AF829-05D0-4177-9A18-FD2006BC23EF}" srcOrd="2" destOrd="0" presId="urn:microsoft.com/office/officeart/2005/8/layout/hierarchy1"/>
    <dgm:cxn modelId="{92977B7F-8D8C-4A0B-973E-5986DA38C059}" type="presParOf" srcId="{89E050DC-97E0-41EF-81F5-7ECF069EF0CC}" destId="{E96071CD-ADF5-4C52-9078-6028922FACBA}" srcOrd="3" destOrd="0" presId="urn:microsoft.com/office/officeart/2005/8/layout/hierarchy1"/>
    <dgm:cxn modelId="{B18F2FCF-00CA-41E4-8207-48A8F1E934FB}" type="presParOf" srcId="{E96071CD-ADF5-4C52-9078-6028922FACBA}" destId="{8B2D5332-28D7-4815-BC95-3271B1E670A5}" srcOrd="0" destOrd="0" presId="urn:microsoft.com/office/officeart/2005/8/layout/hierarchy1"/>
    <dgm:cxn modelId="{586DE196-1DB9-49E6-B581-2804D4AB908F}" type="presParOf" srcId="{8B2D5332-28D7-4815-BC95-3271B1E670A5}" destId="{7088599A-6FBA-4FCB-AF2B-9E83C604A57F}" srcOrd="0" destOrd="0" presId="urn:microsoft.com/office/officeart/2005/8/layout/hierarchy1"/>
    <dgm:cxn modelId="{A74E85E6-A90E-48DF-A0EA-C08599547764}" type="presParOf" srcId="{8B2D5332-28D7-4815-BC95-3271B1E670A5}" destId="{8B85E500-BEFB-4529-BAA9-2A1BA0A6577B}" srcOrd="1" destOrd="0" presId="urn:microsoft.com/office/officeart/2005/8/layout/hierarchy1"/>
    <dgm:cxn modelId="{429D8CE9-9E28-4936-93AD-3A67E5EF8786}" type="presParOf" srcId="{E96071CD-ADF5-4C52-9078-6028922FACBA}" destId="{429B1803-862A-4F27-BCB1-34D8D65A73DE}" srcOrd="1" destOrd="0" presId="urn:microsoft.com/office/officeart/2005/8/layout/hierarchy1"/>
    <dgm:cxn modelId="{9BDB2AA7-BA6F-47A4-9467-6D5BB76677FD}" type="presParOf" srcId="{0AC8C78D-27B0-46F2-92E2-D77765314E92}" destId="{750AD251-1F7C-4EE4-B9EC-CBC2D1694306}" srcOrd="1" destOrd="0" presId="urn:microsoft.com/office/officeart/2005/8/layout/hierarchy1"/>
    <dgm:cxn modelId="{CC07F553-C046-4F1E-A11F-D2EA4B2B903D}" type="presParOf" srcId="{750AD251-1F7C-4EE4-B9EC-CBC2D1694306}" destId="{23091855-1455-4C01-8BE0-E35246A03DAD}" srcOrd="0" destOrd="0" presId="urn:microsoft.com/office/officeart/2005/8/layout/hierarchy1"/>
    <dgm:cxn modelId="{4A8B8C5A-AC31-4453-A68C-30F23589E061}" type="presParOf" srcId="{23091855-1455-4C01-8BE0-E35246A03DAD}" destId="{5157A0BD-4B8D-4BC4-95A2-D62643BBB588}" srcOrd="0" destOrd="0" presId="urn:microsoft.com/office/officeart/2005/8/layout/hierarchy1"/>
    <dgm:cxn modelId="{C30064DE-843E-45D0-8EB4-CA61BCA26CA6}" type="presParOf" srcId="{23091855-1455-4C01-8BE0-E35246A03DAD}" destId="{C30C5361-AE3F-4502-9DEF-63E7693742E5}" srcOrd="1" destOrd="0" presId="urn:microsoft.com/office/officeart/2005/8/layout/hierarchy1"/>
    <dgm:cxn modelId="{63EB19DE-7D35-4C8B-BB2D-803DA93F96E4}" type="presParOf" srcId="{750AD251-1F7C-4EE4-B9EC-CBC2D1694306}" destId="{E9FC09C2-C1F6-46DC-AD0A-000E03FAC8C7}" srcOrd="1" destOrd="0" presId="urn:microsoft.com/office/officeart/2005/8/layout/hierarchy1"/>
    <dgm:cxn modelId="{47EBA789-9A35-419E-9065-FCF272F0620B}" type="presParOf" srcId="{E9FC09C2-C1F6-46DC-AD0A-000E03FAC8C7}" destId="{FCE832F5-3340-44D8-BB50-54BA1419A564}" srcOrd="0" destOrd="0" presId="urn:microsoft.com/office/officeart/2005/8/layout/hierarchy1"/>
    <dgm:cxn modelId="{6A11C06F-ACF9-47CD-9581-5FC6600D7118}" type="presParOf" srcId="{E9FC09C2-C1F6-46DC-AD0A-000E03FAC8C7}" destId="{F1D8CBFA-8C2F-4143-B6C5-3A950EC62567}" srcOrd="1" destOrd="0" presId="urn:microsoft.com/office/officeart/2005/8/layout/hierarchy1"/>
    <dgm:cxn modelId="{83CC6534-42D7-454D-AE93-96B41C93CF73}" type="presParOf" srcId="{F1D8CBFA-8C2F-4143-B6C5-3A950EC62567}" destId="{99A9E39F-FBD8-44C5-8E9A-163842549ADD}" srcOrd="0" destOrd="0" presId="urn:microsoft.com/office/officeart/2005/8/layout/hierarchy1"/>
    <dgm:cxn modelId="{7FD7D950-F7C2-497D-A3AC-534FEF0BB4DC}" type="presParOf" srcId="{99A9E39F-FBD8-44C5-8E9A-163842549ADD}" destId="{8D1BA30C-F00F-47AD-9B1E-1F99ACB6C883}" srcOrd="0" destOrd="0" presId="urn:microsoft.com/office/officeart/2005/8/layout/hierarchy1"/>
    <dgm:cxn modelId="{57020417-1F1C-4C72-B25F-CEEB140E3D39}" type="presParOf" srcId="{99A9E39F-FBD8-44C5-8E9A-163842549ADD}" destId="{C350C49F-9968-457E-9777-E8E539A62351}" srcOrd="1" destOrd="0" presId="urn:microsoft.com/office/officeart/2005/8/layout/hierarchy1"/>
    <dgm:cxn modelId="{07C65A12-4BE6-48DF-8463-C653C044860E}" type="presParOf" srcId="{F1D8CBFA-8C2F-4143-B6C5-3A950EC62567}" destId="{2CA2646C-6913-44EA-A280-AA17ED4AD121}" srcOrd="1" destOrd="0" presId="urn:microsoft.com/office/officeart/2005/8/layout/hierarchy1"/>
    <dgm:cxn modelId="{DF20AA21-826C-4E47-9224-FCE1A5EC9B2D}" type="presParOf" srcId="{E9FC09C2-C1F6-46DC-AD0A-000E03FAC8C7}" destId="{85E14873-70DD-4564-8E35-58FED4575248}" srcOrd="2" destOrd="0" presId="urn:microsoft.com/office/officeart/2005/8/layout/hierarchy1"/>
    <dgm:cxn modelId="{B72351EA-EEA4-4979-91D4-479648A7EA7A}" type="presParOf" srcId="{E9FC09C2-C1F6-46DC-AD0A-000E03FAC8C7}" destId="{F1518D8F-58CE-4175-B989-665B801D6D79}" srcOrd="3" destOrd="0" presId="urn:microsoft.com/office/officeart/2005/8/layout/hierarchy1"/>
    <dgm:cxn modelId="{E3F3ED8E-9697-4BF2-8447-C80C9EA7C37F}" type="presParOf" srcId="{F1518D8F-58CE-4175-B989-665B801D6D79}" destId="{2A71FB8D-3ABD-41B8-89F6-217B0C294FAE}" srcOrd="0" destOrd="0" presId="urn:microsoft.com/office/officeart/2005/8/layout/hierarchy1"/>
    <dgm:cxn modelId="{1BD31216-EBCC-43CA-9B42-F834915C13DD}" type="presParOf" srcId="{2A71FB8D-3ABD-41B8-89F6-217B0C294FAE}" destId="{7F13A162-3E3C-48BC-A36A-0B4231F12775}" srcOrd="0" destOrd="0" presId="urn:microsoft.com/office/officeart/2005/8/layout/hierarchy1"/>
    <dgm:cxn modelId="{428AA953-66A2-461F-B886-9A5F57C48EB8}" type="presParOf" srcId="{2A71FB8D-3ABD-41B8-89F6-217B0C294FAE}" destId="{43BC5D17-E0FF-49FC-9D81-EC225BE7D81D}" srcOrd="1" destOrd="0" presId="urn:microsoft.com/office/officeart/2005/8/layout/hierarchy1"/>
    <dgm:cxn modelId="{C9BA062C-14EE-42E7-9141-B88CEC123534}" type="presParOf" srcId="{F1518D8F-58CE-4175-B989-665B801D6D79}" destId="{AD2FAF3D-018C-4E5D-A147-A9973D27754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ADE2A5-D058-4768-8C0B-780B54305FC6}"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C381FB1E-4C21-4415-BBF7-149D29862C69}">
      <dgm:prSet custT="1"/>
      <dgm:spPr/>
      <dgm:t>
        <a:bodyPr/>
        <a:lstStyle/>
        <a:p>
          <a:r>
            <a:rPr lang="en-CA" sz="3200" b="0" i="0"/>
            <a:t>Cognitive Reappr</a:t>
          </a:r>
          <a:r>
            <a:rPr lang="en-CA" sz="3200"/>
            <a:t>aisal </a:t>
          </a:r>
          <a:endParaRPr lang="en-US" sz="3200"/>
        </a:p>
      </dgm:t>
    </dgm:pt>
    <dgm:pt modelId="{FBAB5B44-A7B8-4872-9400-3C6E7B6BE446}" type="parTrans" cxnId="{9CCD5806-36A5-4D42-8787-525E75966D6E}">
      <dgm:prSet/>
      <dgm:spPr/>
      <dgm:t>
        <a:bodyPr/>
        <a:lstStyle/>
        <a:p>
          <a:endParaRPr lang="en-US"/>
        </a:p>
      </dgm:t>
    </dgm:pt>
    <dgm:pt modelId="{65D8020E-ACD1-4A25-96FD-352AC8F5D537}" type="sibTrans" cxnId="{9CCD5806-36A5-4D42-8787-525E75966D6E}">
      <dgm:prSet/>
      <dgm:spPr/>
      <dgm:t>
        <a:bodyPr/>
        <a:lstStyle/>
        <a:p>
          <a:endParaRPr lang="en-US"/>
        </a:p>
      </dgm:t>
    </dgm:pt>
    <dgm:pt modelId="{7EC160E4-E3CC-4D84-AD01-CE02AFB445A1}">
      <dgm:prSet custT="1"/>
      <dgm:spPr/>
      <dgm:t>
        <a:bodyPr/>
        <a:lstStyle/>
        <a:p>
          <a:r>
            <a:rPr lang="en-CA" sz="3200" b="0" i="0"/>
            <a:t>Rumination</a:t>
          </a:r>
          <a:endParaRPr lang="en-US" sz="3200"/>
        </a:p>
      </dgm:t>
    </dgm:pt>
    <dgm:pt modelId="{8179603A-4BB5-4D05-8817-5B74FF5B1A80}" type="parTrans" cxnId="{55718017-958F-4CB7-BF2B-5894A35A4245}">
      <dgm:prSet/>
      <dgm:spPr/>
      <dgm:t>
        <a:bodyPr/>
        <a:lstStyle/>
        <a:p>
          <a:endParaRPr lang="en-US"/>
        </a:p>
      </dgm:t>
    </dgm:pt>
    <dgm:pt modelId="{5E3F47E4-3C70-4101-A58E-636320691880}" type="sibTrans" cxnId="{55718017-958F-4CB7-BF2B-5894A35A4245}">
      <dgm:prSet/>
      <dgm:spPr/>
      <dgm:t>
        <a:bodyPr/>
        <a:lstStyle/>
        <a:p>
          <a:endParaRPr lang="en-US"/>
        </a:p>
      </dgm:t>
    </dgm:pt>
    <dgm:pt modelId="{1E1CDB7A-E249-4AFE-97B0-1348DC19BE7D}">
      <dgm:prSet custT="1"/>
      <dgm:spPr/>
      <dgm:t>
        <a:bodyPr/>
        <a:lstStyle/>
        <a:p>
          <a:r>
            <a:rPr lang="en-US" sz="2400" b="0" i="0" dirty="0"/>
            <a:t>Burnout consists of: emotional exhaustion, and lack of personal accomplishment (Schaufeli &amp; Greenglass, 2001). </a:t>
          </a:r>
          <a:endParaRPr lang="en-US" sz="2400" dirty="0"/>
        </a:p>
      </dgm:t>
    </dgm:pt>
    <dgm:pt modelId="{D319296F-D1C2-43A1-A88B-A2A65A0D3C12}" type="parTrans" cxnId="{9E42DBB6-40B4-4B2A-B027-7EC1889B2D4C}">
      <dgm:prSet/>
      <dgm:spPr/>
      <dgm:t>
        <a:bodyPr/>
        <a:lstStyle/>
        <a:p>
          <a:endParaRPr lang="en-CA"/>
        </a:p>
      </dgm:t>
    </dgm:pt>
    <dgm:pt modelId="{6F731DDD-31A2-4188-9559-5B19B24F3D36}" type="sibTrans" cxnId="{9E42DBB6-40B4-4B2A-B027-7EC1889B2D4C}">
      <dgm:prSet/>
      <dgm:spPr/>
      <dgm:t>
        <a:bodyPr/>
        <a:lstStyle/>
        <a:p>
          <a:endParaRPr lang="en-CA"/>
        </a:p>
      </dgm:t>
    </dgm:pt>
    <dgm:pt modelId="{FC87F110-C7CE-4217-9F8B-7103FD9121D6}" type="pres">
      <dgm:prSet presAssocID="{62ADE2A5-D058-4768-8C0B-780B54305FC6}" presName="hierChild1" presStyleCnt="0">
        <dgm:presLayoutVars>
          <dgm:chPref val="1"/>
          <dgm:dir/>
          <dgm:animOne val="branch"/>
          <dgm:animLvl val="lvl"/>
          <dgm:resizeHandles/>
        </dgm:presLayoutVars>
      </dgm:prSet>
      <dgm:spPr/>
    </dgm:pt>
    <dgm:pt modelId="{7FBEF134-5E35-4AF5-8285-6CA6F85E2009}" type="pres">
      <dgm:prSet presAssocID="{C381FB1E-4C21-4415-BBF7-149D29862C69}" presName="hierRoot1" presStyleCnt="0"/>
      <dgm:spPr/>
    </dgm:pt>
    <dgm:pt modelId="{4E9A0E81-10FD-46E0-97A9-8803AFDF3710}" type="pres">
      <dgm:prSet presAssocID="{C381FB1E-4C21-4415-BBF7-149D29862C69}" presName="composite" presStyleCnt="0"/>
      <dgm:spPr/>
    </dgm:pt>
    <dgm:pt modelId="{64DEB184-B63C-4E9A-91F1-3AAD326B739B}" type="pres">
      <dgm:prSet presAssocID="{C381FB1E-4C21-4415-BBF7-149D29862C69}" presName="background" presStyleLbl="node0" presStyleIdx="0" presStyleCnt="3"/>
      <dgm:spPr/>
    </dgm:pt>
    <dgm:pt modelId="{E94C8320-60E0-4C2F-98EC-988B2EE282A0}" type="pres">
      <dgm:prSet presAssocID="{C381FB1E-4C21-4415-BBF7-149D29862C69}" presName="text" presStyleLbl="fgAcc0" presStyleIdx="0" presStyleCnt="3" custLinFactX="99859" custLinFactNeighborX="100000" custLinFactNeighborY="-15257">
        <dgm:presLayoutVars>
          <dgm:chPref val="3"/>
        </dgm:presLayoutVars>
      </dgm:prSet>
      <dgm:spPr/>
    </dgm:pt>
    <dgm:pt modelId="{6833E5FB-9C7E-454A-B8AE-C35AF9A107DC}" type="pres">
      <dgm:prSet presAssocID="{C381FB1E-4C21-4415-BBF7-149D29862C69}" presName="hierChild2" presStyleCnt="0"/>
      <dgm:spPr/>
    </dgm:pt>
    <dgm:pt modelId="{A38A577A-BB70-416E-BC6C-8F1728F3A5DF}" type="pres">
      <dgm:prSet presAssocID="{7EC160E4-E3CC-4D84-AD01-CE02AFB445A1}" presName="hierRoot1" presStyleCnt="0"/>
      <dgm:spPr/>
    </dgm:pt>
    <dgm:pt modelId="{44F3CC8B-CE0D-4D98-A4A3-41CD78D6829C}" type="pres">
      <dgm:prSet presAssocID="{7EC160E4-E3CC-4D84-AD01-CE02AFB445A1}" presName="composite" presStyleCnt="0"/>
      <dgm:spPr/>
    </dgm:pt>
    <dgm:pt modelId="{2FD08A21-E760-47FB-8381-51E9A371C95D}" type="pres">
      <dgm:prSet presAssocID="{7EC160E4-E3CC-4D84-AD01-CE02AFB445A1}" presName="background" presStyleLbl="node0" presStyleIdx="1" presStyleCnt="3"/>
      <dgm:spPr/>
    </dgm:pt>
    <dgm:pt modelId="{44374804-CDC2-4507-AE3A-9B73F549DF86}" type="pres">
      <dgm:prSet presAssocID="{7EC160E4-E3CC-4D84-AD01-CE02AFB445A1}" presName="text" presStyleLbl="fgAcc0" presStyleIdx="1" presStyleCnt="3" custLinFactX="94331" custLinFactY="10755" custLinFactNeighborX="100000" custLinFactNeighborY="100000">
        <dgm:presLayoutVars>
          <dgm:chPref val="3"/>
        </dgm:presLayoutVars>
      </dgm:prSet>
      <dgm:spPr/>
    </dgm:pt>
    <dgm:pt modelId="{EEDB7078-6C47-410A-9E5E-57CA635DFA0A}" type="pres">
      <dgm:prSet presAssocID="{7EC160E4-E3CC-4D84-AD01-CE02AFB445A1}" presName="hierChild2" presStyleCnt="0"/>
      <dgm:spPr/>
    </dgm:pt>
    <dgm:pt modelId="{4A0F5BF1-377B-4AA2-9882-656B41D9A106}" type="pres">
      <dgm:prSet presAssocID="{1E1CDB7A-E249-4AFE-97B0-1348DC19BE7D}" presName="hierRoot1" presStyleCnt="0"/>
      <dgm:spPr/>
    </dgm:pt>
    <dgm:pt modelId="{CE20D92B-0888-4ED7-B7EC-2D1AD74A3F3F}" type="pres">
      <dgm:prSet presAssocID="{1E1CDB7A-E249-4AFE-97B0-1348DC19BE7D}" presName="composite" presStyleCnt="0"/>
      <dgm:spPr/>
    </dgm:pt>
    <dgm:pt modelId="{A0DBA3EB-E1B9-4882-950A-10DF765F183A}" type="pres">
      <dgm:prSet presAssocID="{1E1CDB7A-E249-4AFE-97B0-1348DC19BE7D}" presName="background" presStyleLbl="node0" presStyleIdx="2" presStyleCnt="3"/>
      <dgm:spPr/>
    </dgm:pt>
    <dgm:pt modelId="{F536F40D-FDC6-4E1A-B24F-00BC2AFFB46B}" type="pres">
      <dgm:prSet presAssocID="{1E1CDB7A-E249-4AFE-97B0-1348DC19BE7D}" presName="text" presStyleLbl="fgAcc0" presStyleIdx="2" presStyleCnt="3" custScaleX="177574" custScaleY="180025" custLinFactX="-100000" custLinFactNeighborX="-168038" custLinFactNeighborY="-7901">
        <dgm:presLayoutVars>
          <dgm:chPref val="3"/>
        </dgm:presLayoutVars>
      </dgm:prSet>
      <dgm:spPr/>
    </dgm:pt>
    <dgm:pt modelId="{1EF6B005-B62A-4B83-AB97-5D398A2182F8}" type="pres">
      <dgm:prSet presAssocID="{1E1CDB7A-E249-4AFE-97B0-1348DC19BE7D}" presName="hierChild2" presStyleCnt="0"/>
      <dgm:spPr/>
    </dgm:pt>
  </dgm:ptLst>
  <dgm:cxnLst>
    <dgm:cxn modelId="{9CCD5806-36A5-4D42-8787-525E75966D6E}" srcId="{62ADE2A5-D058-4768-8C0B-780B54305FC6}" destId="{C381FB1E-4C21-4415-BBF7-149D29862C69}" srcOrd="0" destOrd="0" parTransId="{FBAB5B44-A7B8-4872-9400-3C6E7B6BE446}" sibTransId="{65D8020E-ACD1-4A25-96FD-352AC8F5D537}"/>
    <dgm:cxn modelId="{55718017-958F-4CB7-BF2B-5894A35A4245}" srcId="{62ADE2A5-D058-4768-8C0B-780B54305FC6}" destId="{7EC160E4-E3CC-4D84-AD01-CE02AFB445A1}" srcOrd="1" destOrd="0" parTransId="{8179603A-4BB5-4D05-8817-5B74FF5B1A80}" sibTransId="{5E3F47E4-3C70-4101-A58E-636320691880}"/>
    <dgm:cxn modelId="{56439340-29F1-43AC-8BE2-276D8C65BC05}" type="presOf" srcId="{62ADE2A5-D058-4768-8C0B-780B54305FC6}" destId="{FC87F110-C7CE-4217-9F8B-7103FD9121D6}" srcOrd="0" destOrd="0" presId="urn:microsoft.com/office/officeart/2005/8/layout/hierarchy1"/>
    <dgm:cxn modelId="{8449686C-6E47-4A7D-867D-9D6797D69C53}" type="presOf" srcId="{C381FB1E-4C21-4415-BBF7-149D29862C69}" destId="{E94C8320-60E0-4C2F-98EC-988B2EE282A0}" srcOrd="0" destOrd="0" presId="urn:microsoft.com/office/officeart/2005/8/layout/hierarchy1"/>
    <dgm:cxn modelId="{C3BDF39B-4012-47A8-BBF1-E1189F1CC5CE}" type="presOf" srcId="{1E1CDB7A-E249-4AFE-97B0-1348DC19BE7D}" destId="{F536F40D-FDC6-4E1A-B24F-00BC2AFFB46B}" srcOrd="0" destOrd="0" presId="urn:microsoft.com/office/officeart/2005/8/layout/hierarchy1"/>
    <dgm:cxn modelId="{9E42DBB6-40B4-4B2A-B027-7EC1889B2D4C}" srcId="{62ADE2A5-D058-4768-8C0B-780B54305FC6}" destId="{1E1CDB7A-E249-4AFE-97B0-1348DC19BE7D}" srcOrd="2" destOrd="0" parTransId="{D319296F-D1C2-43A1-A88B-A2A65A0D3C12}" sibTransId="{6F731DDD-31A2-4188-9559-5B19B24F3D36}"/>
    <dgm:cxn modelId="{08A55FD1-6B53-45B4-B28F-39DF2CA338E8}" type="presOf" srcId="{7EC160E4-E3CC-4D84-AD01-CE02AFB445A1}" destId="{44374804-CDC2-4507-AE3A-9B73F549DF86}" srcOrd="0" destOrd="0" presId="urn:microsoft.com/office/officeart/2005/8/layout/hierarchy1"/>
    <dgm:cxn modelId="{BEE53DE8-ABCC-4EBB-B971-8BD0999CE3A9}" type="presParOf" srcId="{FC87F110-C7CE-4217-9F8B-7103FD9121D6}" destId="{7FBEF134-5E35-4AF5-8285-6CA6F85E2009}" srcOrd="0" destOrd="0" presId="urn:microsoft.com/office/officeart/2005/8/layout/hierarchy1"/>
    <dgm:cxn modelId="{7C140DD8-8632-4D70-8E10-CA4C51E685B0}" type="presParOf" srcId="{7FBEF134-5E35-4AF5-8285-6CA6F85E2009}" destId="{4E9A0E81-10FD-46E0-97A9-8803AFDF3710}" srcOrd="0" destOrd="0" presId="urn:microsoft.com/office/officeart/2005/8/layout/hierarchy1"/>
    <dgm:cxn modelId="{D276CD66-BD3A-46D2-8CC9-CAFDAEAE493A}" type="presParOf" srcId="{4E9A0E81-10FD-46E0-97A9-8803AFDF3710}" destId="{64DEB184-B63C-4E9A-91F1-3AAD326B739B}" srcOrd="0" destOrd="0" presId="urn:microsoft.com/office/officeart/2005/8/layout/hierarchy1"/>
    <dgm:cxn modelId="{5D881D05-B6CD-4009-A9FF-2B10E26CE3F6}" type="presParOf" srcId="{4E9A0E81-10FD-46E0-97A9-8803AFDF3710}" destId="{E94C8320-60E0-4C2F-98EC-988B2EE282A0}" srcOrd="1" destOrd="0" presId="urn:microsoft.com/office/officeart/2005/8/layout/hierarchy1"/>
    <dgm:cxn modelId="{3B064FD2-8E11-4AA2-8A73-216B59839344}" type="presParOf" srcId="{7FBEF134-5E35-4AF5-8285-6CA6F85E2009}" destId="{6833E5FB-9C7E-454A-B8AE-C35AF9A107DC}" srcOrd="1" destOrd="0" presId="urn:microsoft.com/office/officeart/2005/8/layout/hierarchy1"/>
    <dgm:cxn modelId="{EC3CAA65-6B9D-4C26-B193-626F3BB757A5}" type="presParOf" srcId="{FC87F110-C7CE-4217-9F8B-7103FD9121D6}" destId="{A38A577A-BB70-416E-BC6C-8F1728F3A5DF}" srcOrd="1" destOrd="0" presId="urn:microsoft.com/office/officeart/2005/8/layout/hierarchy1"/>
    <dgm:cxn modelId="{4EB6CC30-8042-4219-A8B9-105EFFDD68A8}" type="presParOf" srcId="{A38A577A-BB70-416E-BC6C-8F1728F3A5DF}" destId="{44F3CC8B-CE0D-4D98-A4A3-41CD78D6829C}" srcOrd="0" destOrd="0" presId="urn:microsoft.com/office/officeart/2005/8/layout/hierarchy1"/>
    <dgm:cxn modelId="{0362E74D-ACD0-4C68-9EC8-07A69F031A3E}" type="presParOf" srcId="{44F3CC8B-CE0D-4D98-A4A3-41CD78D6829C}" destId="{2FD08A21-E760-47FB-8381-51E9A371C95D}" srcOrd="0" destOrd="0" presId="urn:microsoft.com/office/officeart/2005/8/layout/hierarchy1"/>
    <dgm:cxn modelId="{AC485063-1C7A-451B-8029-12C84A4DFB22}" type="presParOf" srcId="{44F3CC8B-CE0D-4D98-A4A3-41CD78D6829C}" destId="{44374804-CDC2-4507-AE3A-9B73F549DF86}" srcOrd="1" destOrd="0" presId="urn:microsoft.com/office/officeart/2005/8/layout/hierarchy1"/>
    <dgm:cxn modelId="{74DF9FB1-65A1-46B1-850D-D6B74D117A90}" type="presParOf" srcId="{A38A577A-BB70-416E-BC6C-8F1728F3A5DF}" destId="{EEDB7078-6C47-410A-9E5E-57CA635DFA0A}" srcOrd="1" destOrd="0" presId="urn:microsoft.com/office/officeart/2005/8/layout/hierarchy1"/>
    <dgm:cxn modelId="{C6019F82-E367-4F43-885C-4B5FAE3EE444}" type="presParOf" srcId="{FC87F110-C7CE-4217-9F8B-7103FD9121D6}" destId="{4A0F5BF1-377B-4AA2-9882-656B41D9A106}" srcOrd="2" destOrd="0" presId="urn:microsoft.com/office/officeart/2005/8/layout/hierarchy1"/>
    <dgm:cxn modelId="{5FEE0C72-8588-44A6-B99B-F65C35602012}" type="presParOf" srcId="{4A0F5BF1-377B-4AA2-9882-656B41D9A106}" destId="{CE20D92B-0888-4ED7-B7EC-2D1AD74A3F3F}" srcOrd="0" destOrd="0" presId="urn:microsoft.com/office/officeart/2005/8/layout/hierarchy1"/>
    <dgm:cxn modelId="{04211FB2-5BAD-41AC-AAA4-DFCCE3B60AB0}" type="presParOf" srcId="{CE20D92B-0888-4ED7-B7EC-2D1AD74A3F3F}" destId="{A0DBA3EB-E1B9-4882-950A-10DF765F183A}" srcOrd="0" destOrd="0" presId="urn:microsoft.com/office/officeart/2005/8/layout/hierarchy1"/>
    <dgm:cxn modelId="{F96DA7DE-15BC-46B4-A9AB-79CFEBC340C7}" type="presParOf" srcId="{CE20D92B-0888-4ED7-B7EC-2D1AD74A3F3F}" destId="{F536F40D-FDC6-4E1A-B24F-00BC2AFFB46B}" srcOrd="1" destOrd="0" presId="urn:microsoft.com/office/officeart/2005/8/layout/hierarchy1"/>
    <dgm:cxn modelId="{A4A71653-8BB9-4AF8-B17A-210863A7324E}" type="presParOf" srcId="{4A0F5BF1-377B-4AA2-9882-656B41D9A106}" destId="{1EF6B005-B62A-4B83-AB97-5D398A2182F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9606DE-6BF9-46E7-B660-FB6894CB9F95}"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806043A4-FEF4-478E-A20C-8703F798FF24}">
      <dgm:prSet/>
      <dgm:spPr/>
      <dgm:t>
        <a:bodyPr/>
        <a:lstStyle/>
        <a:p>
          <a:r>
            <a:rPr lang="en-CA" dirty="0"/>
            <a:t>Reappraisal use will be negatively associated with burnout and psychopathology symptoms.  </a:t>
          </a:r>
          <a:endParaRPr lang="en-US" dirty="0"/>
        </a:p>
      </dgm:t>
    </dgm:pt>
    <dgm:pt modelId="{DC8AAA65-F353-4934-913F-3AABFC3F5E55}" type="parTrans" cxnId="{BDC101EB-6A1E-4F7B-800F-EEA55D65A9EC}">
      <dgm:prSet/>
      <dgm:spPr/>
      <dgm:t>
        <a:bodyPr/>
        <a:lstStyle/>
        <a:p>
          <a:endParaRPr lang="en-US"/>
        </a:p>
      </dgm:t>
    </dgm:pt>
    <dgm:pt modelId="{44404B80-E0D1-4276-83CB-801ECE3C5EA5}" type="sibTrans" cxnId="{BDC101EB-6A1E-4F7B-800F-EEA55D65A9EC}">
      <dgm:prSet/>
      <dgm:spPr/>
      <dgm:t>
        <a:bodyPr/>
        <a:lstStyle/>
        <a:p>
          <a:endParaRPr lang="en-US"/>
        </a:p>
      </dgm:t>
    </dgm:pt>
    <dgm:pt modelId="{8E4DFD8D-E9E8-4269-8E8E-67A206CB136B}">
      <dgm:prSet/>
      <dgm:spPr/>
      <dgm:t>
        <a:bodyPr/>
        <a:lstStyle/>
        <a:p>
          <a:r>
            <a:rPr lang="en-CA"/>
            <a:t>Use of rumination will be positively associated with burnout and psychopathology symptoms.  </a:t>
          </a:r>
          <a:endParaRPr lang="en-US"/>
        </a:p>
      </dgm:t>
    </dgm:pt>
    <dgm:pt modelId="{2185D00C-60D8-49C5-9010-456881C12C96}" type="parTrans" cxnId="{B4A9DA32-D65B-4126-B6E7-D7461077FBA7}">
      <dgm:prSet/>
      <dgm:spPr/>
      <dgm:t>
        <a:bodyPr/>
        <a:lstStyle/>
        <a:p>
          <a:endParaRPr lang="en-US"/>
        </a:p>
      </dgm:t>
    </dgm:pt>
    <dgm:pt modelId="{6935DA65-4FF2-4213-A0E2-E14560B6D28A}" type="sibTrans" cxnId="{B4A9DA32-D65B-4126-B6E7-D7461077FBA7}">
      <dgm:prSet/>
      <dgm:spPr/>
      <dgm:t>
        <a:bodyPr/>
        <a:lstStyle/>
        <a:p>
          <a:endParaRPr lang="en-US"/>
        </a:p>
      </dgm:t>
    </dgm:pt>
    <dgm:pt modelId="{F8F13F8C-E711-4210-A8A8-9B3B96484B36}" type="pres">
      <dgm:prSet presAssocID="{BE9606DE-6BF9-46E7-B660-FB6894CB9F95}" presName="vert0" presStyleCnt="0">
        <dgm:presLayoutVars>
          <dgm:dir/>
          <dgm:animOne val="branch"/>
          <dgm:animLvl val="lvl"/>
        </dgm:presLayoutVars>
      </dgm:prSet>
      <dgm:spPr/>
    </dgm:pt>
    <dgm:pt modelId="{6FA09ED9-D213-48D6-B5E0-46E7928AEDD2}" type="pres">
      <dgm:prSet presAssocID="{806043A4-FEF4-478E-A20C-8703F798FF24}" presName="thickLine" presStyleLbl="alignNode1" presStyleIdx="0" presStyleCnt="2"/>
      <dgm:spPr/>
    </dgm:pt>
    <dgm:pt modelId="{7F3BA308-111C-4454-BBB6-9072A2A8C2BC}" type="pres">
      <dgm:prSet presAssocID="{806043A4-FEF4-478E-A20C-8703F798FF24}" presName="horz1" presStyleCnt="0"/>
      <dgm:spPr/>
    </dgm:pt>
    <dgm:pt modelId="{5EC2D211-B823-4A84-A07F-F468CC27478F}" type="pres">
      <dgm:prSet presAssocID="{806043A4-FEF4-478E-A20C-8703F798FF24}" presName="tx1" presStyleLbl="revTx" presStyleIdx="0" presStyleCnt="2"/>
      <dgm:spPr/>
    </dgm:pt>
    <dgm:pt modelId="{0F3A9DBB-64D6-4D84-A8D5-796209CC5E24}" type="pres">
      <dgm:prSet presAssocID="{806043A4-FEF4-478E-A20C-8703F798FF24}" presName="vert1" presStyleCnt="0"/>
      <dgm:spPr/>
    </dgm:pt>
    <dgm:pt modelId="{78FD8C24-D97E-4884-9DB4-FE59A2D11245}" type="pres">
      <dgm:prSet presAssocID="{8E4DFD8D-E9E8-4269-8E8E-67A206CB136B}" presName="thickLine" presStyleLbl="alignNode1" presStyleIdx="1" presStyleCnt="2"/>
      <dgm:spPr/>
    </dgm:pt>
    <dgm:pt modelId="{C63FBE32-6235-401E-882D-34FFC015F43D}" type="pres">
      <dgm:prSet presAssocID="{8E4DFD8D-E9E8-4269-8E8E-67A206CB136B}" presName="horz1" presStyleCnt="0"/>
      <dgm:spPr/>
    </dgm:pt>
    <dgm:pt modelId="{1A57B636-09D9-48C5-A8B9-DA8E79B5070E}" type="pres">
      <dgm:prSet presAssocID="{8E4DFD8D-E9E8-4269-8E8E-67A206CB136B}" presName="tx1" presStyleLbl="revTx" presStyleIdx="1" presStyleCnt="2"/>
      <dgm:spPr/>
    </dgm:pt>
    <dgm:pt modelId="{6C00EF05-E803-411E-AD0B-321320782A44}" type="pres">
      <dgm:prSet presAssocID="{8E4DFD8D-E9E8-4269-8E8E-67A206CB136B}" presName="vert1" presStyleCnt="0"/>
      <dgm:spPr/>
    </dgm:pt>
  </dgm:ptLst>
  <dgm:cxnLst>
    <dgm:cxn modelId="{B4A9DA32-D65B-4126-B6E7-D7461077FBA7}" srcId="{BE9606DE-6BF9-46E7-B660-FB6894CB9F95}" destId="{8E4DFD8D-E9E8-4269-8E8E-67A206CB136B}" srcOrd="1" destOrd="0" parTransId="{2185D00C-60D8-49C5-9010-456881C12C96}" sibTransId="{6935DA65-4FF2-4213-A0E2-E14560B6D28A}"/>
    <dgm:cxn modelId="{D35DA166-EE69-4E0A-BE09-9AC6A875CB3F}" type="presOf" srcId="{8E4DFD8D-E9E8-4269-8E8E-67A206CB136B}" destId="{1A57B636-09D9-48C5-A8B9-DA8E79B5070E}" srcOrd="0" destOrd="0" presId="urn:microsoft.com/office/officeart/2008/layout/LinedList"/>
    <dgm:cxn modelId="{426AD96B-9CFF-4A17-B8B8-EB8FE8F5C672}" type="presOf" srcId="{BE9606DE-6BF9-46E7-B660-FB6894CB9F95}" destId="{F8F13F8C-E711-4210-A8A8-9B3B96484B36}" srcOrd="0" destOrd="0" presId="urn:microsoft.com/office/officeart/2008/layout/LinedList"/>
    <dgm:cxn modelId="{E4E89FE8-2384-4C94-AE9E-4E55E41D4009}" type="presOf" srcId="{806043A4-FEF4-478E-A20C-8703F798FF24}" destId="{5EC2D211-B823-4A84-A07F-F468CC27478F}" srcOrd="0" destOrd="0" presId="urn:microsoft.com/office/officeart/2008/layout/LinedList"/>
    <dgm:cxn modelId="{BDC101EB-6A1E-4F7B-800F-EEA55D65A9EC}" srcId="{BE9606DE-6BF9-46E7-B660-FB6894CB9F95}" destId="{806043A4-FEF4-478E-A20C-8703F798FF24}" srcOrd="0" destOrd="0" parTransId="{DC8AAA65-F353-4934-913F-3AABFC3F5E55}" sibTransId="{44404B80-E0D1-4276-83CB-801ECE3C5EA5}"/>
    <dgm:cxn modelId="{38C6B180-C12C-43F8-8946-44250970C001}" type="presParOf" srcId="{F8F13F8C-E711-4210-A8A8-9B3B96484B36}" destId="{6FA09ED9-D213-48D6-B5E0-46E7928AEDD2}" srcOrd="0" destOrd="0" presId="urn:microsoft.com/office/officeart/2008/layout/LinedList"/>
    <dgm:cxn modelId="{DEEC5729-9488-4E3A-BD04-5CF63899E0D2}" type="presParOf" srcId="{F8F13F8C-E711-4210-A8A8-9B3B96484B36}" destId="{7F3BA308-111C-4454-BBB6-9072A2A8C2BC}" srcOrd="1" destOrd="0" presId="urn:microsoft.com/office/officeart/2008/layout/LinedList"/>
    <dgm:cxn modelId="{18FEA666-BDC3-443B-9051-2B3C243F15D9}" type="presParOf" srcId="{7F3BA308-111C-4454-BBB6-9072A2A8C2BC}" destId="{5EC2D211-B823-4A84-A07F-F468CC27478F}" srcOrd="0" destOrd="0" presId="urn:microsoft.com/office/officeart/2008/layout/LinedList"/>
    <dgm:cxn modelId="{82DC038E-455E-4222-8DA7-F97D401FAE95}" type="presParOf" srcId="{7F3BA308-111C-4454-BBB6-9072A2A8C2BC}" destId="{0F3A9DBB-64D6-4D84-A8D5-796209CC5E24}" srcOrd="1" destOrd="0" presId="urn:microsoft.com/office/officeart/2008/layout/LinedList"/>
    <dgm:cxn modelId="{F53936E4-E42A-4053-B4CD-6B300BC8E986}" type="presParOf" srcId="{F8F13F8C-E711-4210-A8A8-9B3B96484B36}" destId="{78FD8C24-D97E-4884-9DB4-FE59A2D11245}" srcOrd="2" destOrd="0" presId="urn:microsoft.com/office/officeart/2008/layout/LinedList"/>
    <dgm:cxn modelId="{AD278AD4-8BC3-479A-9DD6-987C3691A95B}" type="presParOf" srcId="{F8F13F8C-E711-4210-A8A8-9B3B96484B36}" destId="{C63FBE32-6235-401E-882D-34FFC015F43D}" srcOrd="3" destOrd="0" presId="urn:microsoft.com/office/officeart/2008/layout/LinedList"/>
    <dgm:cxn modelId="{0206CB29-C56C-4EE5-89F6-B176CAB3CC2B}" type="presParOf" srcId="{C63FBE32-6235-401E-882D-34FFC015F43D}" destId="{1A57B636-09D9-48C5-A8B9-DA8E79B5070E}" srcOrd="0" destOrd="0" presId="urn:microsoft.com/office/officeart/2008/layout/LinedList"/>
    <dgm:cxn modelId="{B3C83412-F61B-428A-A4A4-7F25D2CE8BF3}" type="presParOf" srcId="{C63FBE32-6235-401E-882D-34FFC015F43D}" destId="{6C00EF05-E803-411E-AD0B-321320782A4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7ECE0D-56CD-490A-B287-584BBA1F3E7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8930DBD-85D2-41EA-B078-F28F2D057031}">
      <dgm:prSet/>
      <dgm:spPr/>
      <dgm:t>
        <a:bodyPr/>
        <a:lstStyle/>
        <a:p>
          <a:r>
            <a:rPr lang="en-US" b="1"/>
            <a:t>PTSD</a:t>
          </a:r>
          <a:endParaRPr lang="en-US"/>
        </a:p>
      </dgm:t>
    </dgm:pt>
    <dgm:pt modelId="{73CF7930-9EFF-4DDB-BE04-56036A33E401}" type="parTrans" cxnId="{22D4E94E-1CA4-4F51-BD36-1259DE823910}">
      <dgm:prSet/>
      <dgm:spPr/>
      <dgm:t>
        <a:bodyPr/>
        <a:lstStyle/>
        <a:p>
          <a:endParaRPr lang="en-US"/>
        </a:p>
      </dgm:t>
    </dgm:pt>
    <dgm:pt modelId="{4D78C115-81A9-4C93-9AFB-16E3FF7EAF75}" type="sibTrans" cxnId="{22D4E94E-1CA4-4F51-BD36-1259DE823910}">
      <dgm:prSet/>
      <dgm:spPr/>
      <dgm:t>
        <a:bodyPr/>
        <a:lstStyle/>
        <a:p>
          <a:endParaRPr lang="en-US"/>
        </a:p>
      </dgm:t>
    </dgm:pt>
    <dgm:pt modelId="{D1F1DB90-56AA-4EC4-B108-BA9858C7E97B}">
      <dgm:prSet/>
      <dgm:spPr/>
      <dgm:t>
        <a:bodyPr/>
        <a:lstStyle/>
        <a:p>
          <a:r>
            <a:rPr lang="en-CA"/>
            <a:t>Posttraumatic Stress Disorder Checklist for DSM-5 (PCL-5; Blevins et al., 2015).</a:t>
          </a:r>
          <a:endParaRPr lang="en-US"/>
        </a:p>
      </dgm:t>
    </dgm:pt>
    <dgm:pt modelId="{4E2824B8-1B36-4DF1-AE90-2A97218C77F8}" type="parTrans" cxnId="{90847440-34B2-40E2-B621-2A1AD6D90C77}">
      <dgm:prSet/>
      <dgm:spPr/>
      <dgm:t>
        <a:bodyPr/>
        <a:lstStyle/>
        <a:p>
          <a:endParaRPr lang="en-US"/>
        </a:p>
      </dgm:t>
    </dgm:pt>
    <dgm:pt modelId="{A5B98314-A78C-4571-9D65-790BC911F00D}" type="sibTrans" cxnId="{90847440-34B2-40E2-B621-2A1AD6D90C77}">
      <dgm:prSet/>
      <dgm:spPr/>
      <dgm:t>
        <a:bodyPr/>
        <a:lstStyle/>
        <a:p>
          <a:endParaRPr lang="en-US"/>
        </a:p>
      </dgm:t>
    </dgm:pt>
    <dgm:pt modelId="{DC2405D0-371E-47CF-B4DF-5F9CEE5E899F}">
      <dgm:prSet/>
      <dgm:spPr/>
      <dgm:t>
        <a:bodyPr/>
        <a:lstStyle/>
        <a:p>
          <a:r>
            <a:rPr lang="en-US" b="1"/>
            <a:t>Anxiety, stress &amp; depression </a:t>
          </a:r>
          <a:endParaRPr lang="en-US"/>
        </a:p>
      </dgm:t>
    </dgm:pt>
    <dgm:pt modelId="{7E3D144B-CC58-48BF-8BDE-AC69CB55A763}" type="parTrans" cxnId="{46953805-2CFE-4D4E-97F6-BBB3A9009626}">
      <dgm:prSet/>
      <dgm:spPr/>
      <dgm:t>
        <a:bodyPr/>
        <a:lstStyle/>
        <a:p>
          <a:endParaRPr lang="en-US"/>
        </a:p>
      </dgm:t>
    </dgm:pt>
    <dgm:pt modelId="{B96D4851-C011-4C3A-BAA6-A0F8D2E534D2}" type="sibTrans" cxnId="{46953805-2CFE-4D4E-97F6-BBB3A9009626}">
      <dgm:prSet/>
      <dgm:spPr/>
      <dgm:t>
        <a:bodyPr/>
        <a:lstStyle/>
        <a:p>
          <a:endParaRPr lang="en-US"/>
        </a:p>
      </dgm:t>
    </dgm:pt>
    <dgm:pt modelId="{8D68F4A5-FCA9-4035-96FC-BEA7D53036CB}">
      <dgm:prSet/>
      <dgm:spPr/>
      <dgm:t>
        <a:bodyPr/>
        <a:lstStyle/>
        <a:p>
          <a:r>
            <a:rPr lang="en-US"/>
            <a:t>Depression Anxiety and Stress Scale-21 (DASS-21; Lovibond &amp; Lovibond, 1995).</a:t>
          </a:r>
        </a:p>
      </dgm:t>
    </dgm:pt>
    <dgm:pt modelId="{5A8FCAA6-8B9F-4240-BBEA-0398336807F3}" type="parTrans" cxnId="{51F3FFC6-91B4-4C57-8DD9-ACF03D003516}">
      <dgm:prSet/>
      <dgm:spPr/>
      <dgm:t>
        <a:bodyPr/>
        <a:lstStyle/>
        <a:p>
          <a:endParaRPr lang="en-US"/>
        </a:p>
      </dgm:t>
    </dgm:pt>
    <dgm:pt modelId="{A89E5CE9-4748-4E13-9CC4-FD6CD96BA1A3}" type="sibTrans" cxnId="{51F3FFC6-91B4-4C57-8DD9-ACF03D003516}">
      <dgm:prSet/>
      <dgm:spPr/>
      <dgm:t>
        <a:bodyPr/>
        <a:lstStyle/>
        <a:p>
          <a:endParaRPr lang="en-US"/>
        </a:p>
      </dgm:t>
    </dgm:pt>
    <dgm:pt modelId="{7EAE12B8-CAA4-45FD-A52D-92CBA71F4971}">
      <dgm:prSet/>
      <dgm:spPr/>
      <dgm:t>
        <a:bodyPr/>
        <a:lstStyle/>
        <a:p>
          <a:r>
            <a:rPr lang="en-US" b="1"/>
            <a:t>Burnout</a:t>
          </a:r>
          <a:endParaRPr lang="en-US"/>
        </a:p>
      </dgm:t>
    </dgm:pt>
    <dgm:pt modelId="{C20E0BA3-93CB-465A-8BE9-FE9B89E7A11B}" type="parTrans" cxnId="{5D2BC092-E55F-4D47-8E1F-58989549DA17}">
      <dgm:prSet/>
      <dgm:spPr/>
      <dgm:t>
        <a:bodyPr/>
        <a:lstStyle/>
        <a:p>
          <a:endParaRPr lang="en-US"/>
        </a:p>
      </dgm:t>
    </dgm:pt>
    <dgm:pt modelId="{9910F6D9-B899-47F3-B598-C248DD0D729E}" type="sibTrans" cxnId="{5D2BC092-E55F-4D47-8E1F-58989549DA17}">
      <dgm:prSet/>
      <dgm:spPr/>
      <dgm:t>
        <a:bodyPr/>
        <a:lstStyle/>
        <a:p>
          <a:endParaRPr lang="en-US"/>
        </a:p>
      </dgm:t>
    </dgm:pt>
    <dgm:pt modelId="{3F530F09-6443-4A00-AA4F-06D47D01C24F}">
      <dgm:prSet/>
      <dgm:spPr/>
      <dgm:t>
        <a:bodyPr/>
        <a:lstStyle/>
        <a:p>
          <a:r>
            <a:rPr lang="en-US"/>
            <a:t>The Oldenburg Burnout Inventory (OLBI) (Demerouti et al., 2010).</a:t>
          </a:r>
        </a:p>
      </dgm:t>
    </dgm:pt>
    <dgm:pt modelId="{C10487AF-794A-47BF-BE7D-6813D394B62B}" type="parTrans" cxnId="{66D1D153-0E6A-4640-9C43-9E197895D352}">
      <dgm:prSet/>
      <dgm:spPr/>
      <dgm:t>
        <a:bodyPr/>
        <a:lstStyle/>
        <a:p>
          <a:endParaRPr lang="en-US"/>
        </a:p>
      </dgm:t>
    </dgm:pt>
    <dgm:pt modelId="{8AE27DC3-9772-4E51-909D-1EAC58FCB1D4}" type="sibTrans" cxnId="{66D1D153-0E6A-4640-9C43-9E197895D352}">
      <dgm:prSet/>
      <dgm:spPr/>
      <dgm:t>
        <a:bodyPr/>
        <a:lstStyle/>
        <a:p>
          <a:endParaRPr lang="en-US"/>
        </a:p>
      </dgm:t>
    </dgm:pt>
    <dgm:pt modelId="{2DD8C876-4138-45E9-BCAB-B5F4668E3C46}">
      <dgm:prSet/>
      <dgm:spPr/>
      <dgm:t>
        <a:bodyPr/>
        <a:lstStyle/>
        <a:p>
          <a:r>
            <a:rPr lang="en-US" b="1"/>
            <a:t>Emotion Regulation </a:t>
          </a:r>
        </a:p>
      </dgm:t>
    </dgm:pt>
    <dgm:pt modelId="{68C77FE2-C8FD-4C22-92B3-8F905812B87E}" type="parTrans" cxnId="{75A0674C-AEAA-4BBC-BE4A-46E8DCCFA5E6}">
      <dgm:prSet/>
      <dgm:spPr/>
    </dgm:pt>
    <dgm:pt modelId="{04996516-BCC1-4F03-8F41-B0F0F90B8353}" type="sibTrans" cxnId="{75A0674C-AEAA-4BBC-BE4A-46E8DCCFA5E6}">
      <dgm:prSet/>
      <dgm:spPr/>
    </dgm:pt>
    <dgm:pt modelId="{7CFF787B-6A54-4961-A743-AA9CEB7F8E78}">
      <dgm:prSet/>
      <dgm:spPr/>
      <dgm:t>
        <a:bodyPr/>
        <a:lstStyle/>
        <a:p>
          <a:r>
            <a:rPr lang="en-US"/>
            <a:t>Cognitive Emotion Regulation Questionnaire </a:t>
          </a:r>
          <a:r>
            <a:rPr lang="en-CA"/>
            <a:t>(</a:t>
          </a:r>
          <a:r>
            <a:rPr lang="en-CA" err="1"/>
            <a:t>Garnefski</a:t>
          </a:r>
          <a:r>
            <a:rPr lang="en-CA"/>
            <a:t>, </a:t>
          </a:r>
          <a:r>
            <a:rPr lang="en-CA" err="1"/>
            <a:t>Kraaij</a:t>
          </a:r>
          <a:r>
            <a:rPr lang="en-CA"/>
            <a:t> &amp; </a:t>
          </a:r>
          <a:r>
            <a:rPr lang="en-CA" err="1"/>
            <a:t>Spinhoven</a:t>
          </a:r>
          <a:r>
            <a:rPr lang="en-CA"/>
            <a:t> 2001). </a:t>
          </a:r>
          <a:endParaRPr lang="en-US"/>
        </a:p>
      </dgm:t>
    </dgm:pt>
    <dgm:pt modelId="{F5ACA174-0707-4A45-9C42-7F9F5192A7AE}" type="parTrans" cxnId="{65943233-00D7-460E-90C8-4F0160DD4739}">
      <dgm:prSet/>
      <dgm:spPr/>
    </dgm:pt>
    <dgm:pt modelId="{6CBA5F28-CE7B-46BF-8AB5-7B4A7CDD15D9}" type="sibTrans" cxnId="{65943233-00D7-460E-90C8-4F0160DD4739}">
      <dgm:prSet/>
      <dgm:spPr/>
    </dgm:pt>
    <dgm:pt modelId="{B107F289-0DD0-4E72-9EA2-7A7C67143911}" type="pres">
      <dgm:prSet presAssocID="{887ECE0D-56CD-490A-B287-584BBA1F3E78}" presName="linear" presStyleCnt="0">
        <dgm:presLayoutVars>
          <dgm:animLvl val="lvl"/>
          <dgm:resizeHandles val="exact"/>
        </dgm:presLayoutVars>
      </dgm:prSet>
      <dgm:spPr/>
    </dgm:pt>
    <dgm:pt modelId="{B6BCF2D0-0976-4D3C-A261-96632B0BE5AA}" type="pres">
      <dgm:prSet presAssocID="{98930DBD-85D2-41EA-B078-F28F2D057031}" presName="parentText" presStyleLbl="node1" presStyleIdx="0" presStyleCnt="4">
        <dgm:presLayoutVars>
          <dgm:chMax val="0"/>
          <dgm:bulletEnabled val="1"/>
        </dgm:presLayoutVars>
      </dgm:prSet>
      <dgm:spPr/>
    </dgm:pt>
    <dgm:pt modelId="{A9954F37-EAD0-4228-B12B-1BBD682C922C}" type="pres">
      <dgm:prSet presAssocID="{98930DBD-85D2-41EA-B078-F28F2D057031}" presName="childText" presStyleLbl="revTx" presStyleIdx="0" presStyleCnt="4">
        <dgm:presLayoutVars>
          <dgm:bulletEnabled val="1"/>
        </dgm:presLayoutVars>
      </dgm:prSet>
      <dgm:spPr/>
    </dgm:pt>
    <dgm:pt modelId="{C8133461-7ADA-4DF9-9765-D4F16DE4FC8E}" type="pres">
      <dgm:prSet presAssocID="{DC2405D0-371E-47CF-B4DF-5F9CEE5E899F}" presName="parentText" presStyleLbl="node1" presStyleIdx="1" presStyleCnt="4">
        <dgm:presLayoutVars>
          <dgm:chMax val="0"/>
          <dgm:bulletEnabled val="1"/>
        </dgm:presLayoutVars>
      </dgm:prSet>
      <dgm:spPr/>
    </dgm:pt>
    <dgm:pt modelId="{94A8C19E-553E-4D34-8F8D-4461DA3C31D4}" type="pres">
      <dgm:prSet presAssocID="{DC2405D0-371E-47CF-B4DF-5F9CEE5E899F}" presName="childText" presStyleLbl="revTx" presStyleIdx="1" presStyleCnt="4">
        <dgm:presLayoutVars>
          <dgm:bulletEnabled val="1"/>
        </dgm:presLayoutVars>
      </dgm:prSet>
      <dgm:spPr/>
    </dgm:pt>
    <dgm:pt modelId="{CD3C848E-7E0E-44AB-92A9-627DB7EBCDD9}" type="pres">
      <dgm:prSet presAssocID="{7EAE12B8-CAA4-45FD-A52D-92CBA71F4971}" presName="parentText" presStyleLbl="node1" presStyleIdx="2" presStyleCnt="4">
        <dgm:presLayoutVars>
          <dgm:chMax val="0"/>
          <dgm:bulletEnabled val="1"/>
        </dgm:presLayoutVars>
      </dgm:prSet>
      <dgm:spPr/>
    </dgm:pt>
    <dgm:pt modelId="{7B6A07FD-9888-47E8-B22B-F7D556BC4D4D}" type="pres">
      <dgm:prSet presAssocID="{7EAE12B8-CAA4-45FD-A52D-92CBA71F4971}" presName="childText" presStyleLbl="revTx" presStyleIdx="2" presStyleCnt="4">
        <dgm:presLayoutVars>
          <dgm:bulletEnabled val="1"/>
        </dgm:presLayoutVars>
      </dgm:prSet>
      <dgm:spPr/>
    </dgm:pt>
    <dgm:pt modelId="{5E870CD3-44B3-4E6A-A261-5987F2298CA5}" type="pres">
      <dgm:prSet presAssocID="{2DD8C876-4138-45E9-BCAB-B5F4668E3C46}" presName="parentText" presStyleLbl="node1" presStyleIdx="3" presStyleCnt="4">
        <dgm:presLayoutVars>
          <dgm:chMax val="0"/>
          <dgm:bulletEnabled val="1"/>
        </dgm:presLayoutVars>
      </dgm:prSet>
      <dgm:spPr/>
    </dgm:pt>
    <dgm:pt modelId="{FF630B08-FB20-4674-9ABC-CD208D84CD4F}" type="pres">
      <dgm:prSet presAssocID="{2DD8C876-4138-45E9-BCAB-B5F4668E3C46}" presName="childText" presStyleLbl="revTx" presStyleIdx="3" presStyleCnt="4">
        <dgm:presLayoutVars>
          <dgm:bulletEnabled val="1"/>
        </dgm:presLayoutVars>
      </dgm:prSet>
      <dgm:spPr/>
    </dgm:pt>
  </dgm:ptLst>
  <dgm:cxnLst>
    <dgm:cxn modelId="{46953805-2CFE-4D4E-97F6-BBB3A9009626}" srcId="{887ECE0D-56CD-490A-B287-584BBA1F3E78}" destId="{DC2405D0-371E-47CF-B4DF-5F9CEE5E899F}" srcOrd="1" destOrd="0" parTransId="{7E3D144B-CC58-48BF-8BDE-AC69CB55A763}" sibTransId="{B96D4851-C011-4C3A-BAA6-A0F8D2E534D2}"/>
    <dgm:cxn modelId="{3DCA9C31-85DD-402F-9ADB-B98A3C878E17}" type="presOf" srcId="{7CFF787B-6A54-4961-A743-AA9CEB7F8E78}" destId="{FF630B08-FB20-4674-9ABC-CD208D84CD4F}" srcOrd="0" destOrd="0" presId="urn:microsoft.com/office/officeart/2005/8/layout/vList2"/>
    <dgm:cxn modelId="{65943233-00D7-460E-90C8-4F0160DD4739}" srcId="{2DD8C876-4138-45E9-BCAB-B5F4668E3C46}" destId="{7CFF787B-6A54-4961-A743-AA9CEB7F8E78}" srcOrd="0" destOrd="0" parTransId="{F5ACA174-0707-4A45-9C42-7F9F5192A7AE}" sibTransId="{6CBA5F28-CE7B-46BF-8AB5-7B4A7CDD15D9}"/>
    <dgm:cxn modelId="{90847440-34B2-40E2-B621-2A1AD6D90C77}" srcId="{98930DBD-85D2-41EA-B078-F28F2D057031}" destId="{D1F1DB90-56AA-4EC4-B108-BA9858C7E97B}" srcOrd="0" destOrd="0" parTransId="{4E2824B8-1B36-4DF1-AE90-2A97218C77F8}" sibTransId="{A5B98314-A78C-4571-9D65-790BC911F00D}"/>
    <dgm:cxn modelId="{0B0F135D-B093-443C-9A4C-1A8B7A3564EF}" type="presOf" srcId="{98930DBD-85D2-41EA-B078-F28F2D057031}" destId="{B6BCF2D0-0976-4D3C-A261-96632B0BE5AA}" srcOrd="0" destOrd="0" presId="urn:microsoft.com/office/officeart/2005/8/layout/vList2"/>
    <dgm:cxn modelId="{33050441-54E5-4B6B-9B85-652D6D73DE5A}" type="presOf" srcId="{3F530F09-6443-4A00-AA4F-06D47D01C24F}" destId="{7B6A07FD-9888-47E8-B22B-F7D556BC4D4D}" srcOrd="0" destOrd="0" presId="urn:microsoft.com/office/officeart/2005/8/layout/vList2"/>
    <dgm:cxn modelId="{14642666-EB74-4BFF-96B1-CF309D5F863F}" type="presOf" srcId="{7EAE12B8-CAA4-45FD-A52D-92CBA71F4971}" destId="{CD3C848E-7E0E-44AB-92A9-627DB7EBCDD9}" srcOrd="0" destOrd="0" presId="urn:microsoft.com/office/officeart/2005/8/layout/vList2"/>
    <dgm:cxn modelId="{75A0674C-AEAA-4BBC-BE4A-46E8DCCFA5E6}" srcId="{887ECE0D-56CD-490A-B287-584BBA1F3E78}" destId="{2DD8C876-4138-45E9-BCAB-B5F4668E3C46}" srcOrd="3" destOrd="0" parTransId="{68C77FE2-C8FD-4C22-92B3-8F905812B87E}" sibTransId="{04996516-BCC1-4F03-8F41-B0F0F90B8353}"/>
    <dgm:cxn modelId="{22D4E94E-1CA4-4F51-BD36-1259DE823910}" srcId="{887ECE0D-56CD-490A-B287-584BBA1F3E78}" destId="{98930DBD-85D2-41EA-B078-F28F2D057031}" srcOrd="0" destOrd="0" parTransId="{73CF7930-9EFF-4DDB-BE04-56036A33E401}" sibTransId="{4D78C115-81A9-4C93-9AFB-16E3FF7EAF75}"/>
    <dgm:cxn modelId="{66D1D153-0E6A-4640-9C43-9E197895D352}" srcId="{7EAE12B8-CAA4-45FD-A52D-92CBA71F4971}" destId="{3F530F09-6443-4A00-AA4F-06D47D01C24F}" srcOrd="0" destOrd="0" parTransId="{C10487AF-794A-47BF-BE7D-6813D394B62B}" sibTransId="{8AE27DC3-9772-4E51-909D-1EAC58FCB1D4}"/>
    <dgm:cxn modelId="{AA8E0675-DE75-466E-B3A4-09297CDF45FF}" type="presOf" srcId="{2DD8C876-4138-45E9-BCAB-B5F4668E3C46}" destId="{5E870CD3-44B3-4E6A-A261-5987F2298CA5}" srcOrd="0" destOrd="0" presId="urn:microsoft.com/office/officeart/2005/8/layout/vList2"/>
    <dgm:cxn modelId="{0256937B-4C72-4EE8-B74B-5F546FBEEDD5}" type="presOf" srcId="{887ECE0D-56CD-490A-B287-584BBA1F3E78}" destId="{B107F289-0DD0-4E72-9EA2-7A7C67143911}" srcOrd="0" destOrd="0" presId="urn:microsoft.com/office/officeart/2005/8/layout/vList2"/>
    <dgm:cxn modelId="{5D2BC092-E55F-4D47-8E1F-58989549DA17}" srcId="{887ECE0D-56CD-490A-B287-584BBA1F3E78}" destId="{7EAE12B8-CAA4-45FD-A52D-92CBA71F4971}" srcOrd="2" destOrd="0" parTransId="{C20E0BA3-93CB-465A-8BE9-FE9B89E7A11B}" sibTransId="{9910F6D9-B899-47F3-B598-C248DD0D729E}"/>
    <dgm:cxn modelId="{3D8D4DB1-D700-4522-B689-A668B9BDB347}" type="presOf" srcId="{D1F1DB90-56AA-4EC4-B108-BA9858C7E97B}" destId="{A9954F37-EAD0-4228-B12B-1BBD682C922C}" srcOrd="0" destOrd="0" presId="urn:microsoft.com/office/officeart/2005/8/layout/vList2"/>
    <dgm:cxn modelId="{2E296DBA-92B5-4B71-9512-319F1FA0E76D}" type="presOf" srcId="{DC2405D0-371E-47CF-B4DF-5F9CEE5E899F}" destId="{C8133461-7ADA-4DF9-9765-D4F16DE4FC8E}" srcOrd="0" destOrd="0" presId="urn:microsoft.com/office/officeart/2005/8/layout/vList2"/>
    <dgm:cxn modelId="{51F3FFC6-91B4-4C57-8DD9-ACF03D003516}" srcId="{DC2405D0-371E-47CF-B4DF-5F9CEE5E899F}" destId="{8D68F4A5-FCA9-4035-96FC-BEA7D53036CB}" srcOrd="0" destOrd="0" parTransId="{5A8FCAA6-8B9F-4240-BBEA-0398336807F3}" sibTransId="{A89E5CE9-4748-4E13-9CC4-FD6CD96BA1A3}"/>
    <dgm:cxn modelId="{3F2D60CE-F178-4506-A241-D56A2FF1A16C}" type="presOf" srcId="{8D68F4A5-FCA9-4035-96FC-BEA7D53036CB}" destId="{94A8C19E-553E-4D34-8F8D-4461DA3C31D4}" srcOrd="0" destOrd="0" presId="urn:microsoft.com/office/officeart/2005/8/layout/vList2"/>
    <dgm:cxn modelId="{4BED7697-9106-4173-B94E-79AE53162440}" type="presParOf" srcId="{B107F289-0DD0-4E72-9EA2-7A7C67143911}" destId="{B6BCF2D0-0976-4D3C-A261-96632B0BE5AA}" srcOrd="0" destOrd="0" presId="urn:microsoft.com/office/officeart/2005/8/layout/vList2"/>
    <dgm:cxn modelId="{1F9188D3-F6BA-42A9-BD20-40D0B1A049D7}" type="presParOf" srcId="{B107F289-0DD0-4E72-9EA2-7A7C67143911}" destId="{A9954F37-EAD0-4228-B12B-1BBD682C922C}" srcOrd="1" destOrd="0" presId="urn:microsoft.com/office/officeart/2005/8/layout/vList2"/>
    <dgm:cxn modelId="{B74057B1-AC12-48F8-94B3-EA65098A1E00}" type="presParOf" srcId="{B107F289-0DD0-4E72-9EA2-7A7C67143911}" destId="{C8133461-7ADA-4DF9-9765-D4F16DE4FC8E}" srcOrd="2" destOrd="0" presId="urn:microsoft.com/office/officeart/2005/8/layout/vList2"/>
    <dgm:cxn modelId="{59FA331C-F962-4070-922E-36CA5FAB0B75}" type="presParOf" srcId="{B107F289-0DD0-4E72-9EA2-7A7C67143911}" destId="{94A8C19E-553E-4D34-8F8D-4461DA3C31D4}" srcOrd="3" destOrd="0" presId="urn:microsoft.com/office/officeart/2005/8/layout/vList2"/>
    <dgm:cxn modelId="{2EDB01CE-4564-4329-8AC0-BDE9689AC178}" type="presParOf" srcId="{B107F289-0DD0-4E72-9EA2-7A7C67143911}" destId="{CD3C848E-7E0E-44AB-92A9-627DB7EBCDD9}" srcOrd="4" destOrd="0" presId="urn:microsoft.com/office/officeart/2005/8/layout/vList2"/>
    <dgm:cxn modelId="{6294A6CA-2891-4F8E-A887-3C2D201A885D}" type="presParOf" srcId="{B107F289-0DD0-4E72-9EA2-7A7C67143911}" destId="{7B6A07FD-9888-47E8-B22B-F7D556BC4D4D}" srcOrd="5" destOrd="0" presId="urn:microsoft.com/office/officeart/2005/8/layout/vList2"/>
    <dgm:cxn modelId="{445E4D1B-01BD-4B31-9046-51CDF0ACAE7C}" type="presParOf" srcId="{B107F289-0DD0-4E72-9EA2-7A7C67143911}" destId="{5E870CD3-44B3-4E6A-A261-5987F2298CA5}" srcOrd="6" destOrd="0" presId="urn:microsoft.com/office/officeart/2005/8/layout/vList2"/>
    <dgm:cxn modelId="{4708F6AB-AD1E-4CC1-B4DC-78CDB549A533}" type="presParOf" srcId="{B107F289-0DD0-4E72-9EA2-7A7C67143911}" destId="{FF630B08-FB20-4674-9ABC-CD208D84CD4F}"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545D88-436A-44C9-A466-CDB55940E362}">
      <dsp:nvSpPr>
        <dsp:cNvPr id="0" name=""/>
        <dsp:cNvSpPr/>
      </dsp:nvSpPr>
      <dsp:spPr>
        <a:xfrm>
          <a:off x="0" y="447488"/>
          <a:ext cx="6263640" cy="14847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Content moderators are the digital gatekeepers that remove explicit content from online platforms </a:t>
          </a:r>
          <a:r>
            <a:rPr lang="en-CA" sz="2700" b="0" i="0" kern="1200" dirty="0"/>
            <a:t>(Roberts, 2016).</a:t>
          </a:r>
          <a:endParaRPr lang="en-US" sz="2700" kern="1200" dirty="0"/>
        </a:p>
      </dsp:txBody>
      <dsp:txXfrm>
        <a:off x="72479" y="519967"/>
        <a:ext cx="6118682" cy="1339772"/>
      </dsp:txXfrm>
    </dsp:sp>
    <dsp:sp modelId="{0668796B-36EE-44E3-BC17-D3E5DC4AD536}">
      <dsp:nvSpPr>
        <dsp:cNvPr id="0" name=""/>
        <dsp:cNvSpPr/>
      </dsp:nvSpPr>
      <dsp:spPr>
        <a:xfrm>
          <a:off x="0" y="2009978"/>
          <a:ext cx="6263640" cy="148473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Viewing of content is repetitive </a:t>
          </a:r>
          <a:r>
            <a:rPr lang="en-CA" sz="2700" b="0" i="0" kern="1200"/>
            <a:t>(Steiger et al., 2021). </a:t>
          </a:r>
          <a:r>
            <a:rPr lang="en-US" sz="2700" kern="1200"/>
            <a:t>  </a:t>
          </a:r>
        </a:p>
      </dsp:txBody>
      <dsp:txXfrm>
        <a:off x="72479" y="2082457"/>
        <a:ext cx="6118682" cy="1339772"/>
      </dsp:txXfrm>
    </dsp:sp>
    <dsp:sp modelId="{27710491-F0F1-4A57-8296-B1F95CB0FDCE}">
      <dsp:nvSpPr>
        <dsp:cNvPr id="0" name=""/>
        <dsp:cNvSpPr/>
      </dsp:nvSpPr>
      <dsp:spPr>
        <a:xfrm>
          <a:off x="0" y="3572469"/>
          <a:ext cx="6263640" cy="148473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CA" sz="2700" kern="1200"/>
            <a:t>Mental health and well-being may be adversely affected </a:t>
          </a:r>
          <a:r>
            <a:rPr lang="en-CA" sz="2700" b="0" i="0" kern="1200"/>
            <a:t>(Wohn, 2019).</a:t>
          </a:r>
          <a:endParaRPr lang="en-US" sz="2700" kern="1200"/>
        </a:p>
      </dsp:txBody>
      <dsp:txXfrm>
        <a:off x="72479" y="3644948"/>
        <a:ext cx="6118682" cy="13397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E14873-70DD-4564-8E35-58FED4575248}">
      <dsp:nvSpPr>
        <dsp:cNvPr id="0" name=""/>
        <dsp:cNvSpPr/>
      </dsp:nvSpPr>
      <dsp:spPr>
        <a:xfrm>
          <a:off x="7959893" y="1481619"/>
          <a:ext cx="1307417" cy="622211"/>
        </a:xfrm>
        <a:custGeom>
          <a:avLst/>
          <a:gdLst/>
          <a:ahLst/>
          <a:cxnLst/>
          <a:rect l="0" t="0" r="0" b="0"/>
          <a:pathLst>
            <a:path>
              <a:moveTo>
                <a:pt x="0" y="0"/>
              </a:moveTo>
              <a:lnTo>
                <a:pt x="0" y="424019"/>
              </a:lnTo>
              <a:lnTo>
                <a:pt x="1307417" y="424019"/>
              </a:lnTo>
              <a:lnTo>
                <a:pt x="1307417" y="62221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E832F5-3340-44D8-BB50-54BA1419A564}">
      <dsp:nvSpPr>
        <dsp:cNvPr id="0" name=""/>
        <dsp:cNvSpPr/>
      </dsp:nvSpPr>
      <dsp:spPr>
        <a:xfrm>
          <a:off x="6652475" y="1481619"/>
          <a:ext cx="1307417" cy="622211"/>
        </a:xfrm>
        <a:custGeom>
          <a:avLst/>
          <a:gdLst/>
          <a:ahLst/>
          <a:cxnLst/>
          <a:rect l="0" t="0" r="0" b="0"/>
          <a:pathLst>
            <a:path>
              <a:moveTo>
                <a:pt x="1307417" y="0"/>
              </a:moveTo>
              <a:lnTo>
                <a:pt x="1307417" y="424019"/>
              </a:lnTo>
              <a:lnTo>
                <a:pt x="0" y="424019"/>
              </a:lnTo>
              <a:lnTo>
                <a:pt x="0" y="62221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6AF829-05D0-4177-9A18-FD2006BC23EF}">
      <dsp:nvSpPr>
        <dsp:cNvPr id="0" name=""/>
        <dsp:cNvSpPr/>
      </dsp:nvSpPr>
      <dsp:spPr>
        <a:xfrm>
          <a:off x="2730223" y="1359746"/>
          <a:ext cx="1307417" cy="622211"/>
        </a:xfrm>
        <a:custGeom>
          <a:avLst/>
          <a:gdLst/>
          <a:ahLst/>
          <a:cxnLst/>
          <a:rect l="0" t="0" r="0" b="0"/>
          <a:pathLst>
            <a:path>
              <a:moveTo>
                <a:pt x="0" y="0"/>
              </a:moveTo>
              <a:lnTo>
                <a:pt x="0" y="424019"/>
              </a:lnTo>
              <a:lnTo>
                <a:pt x="1307417" y="424019"/>
              </a:lnTo>
              <a:lnTo>
                <a:pt x="1307417" y="62221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F80DE4-45C7-4895-B945-95D20188A48E}">
      <dsp:nvSpPr>
        <dsp:cNvPr id="0" name=""/>
        <dsp:cNvSpPr/>
      </dsp:nvSpPr>
      <dsp:spPr>
        <a:xfrm>
          <a:off x="1422805" y="1359746"/>
          <a:ext cx="1307417" cy="622211"/>
        </a:xfrm>
        <a:custGeom>
          <a:avLst/>
          <a:gdLst/>
          <a:ahLst/>
          <a:cxnLst/>
          <a:rect l="0" t="0" r="0" b="0"/>
          <a:pathLst>
            <a:path>
              <a:moveTo>
                <a:pt x="1307417" y="0"/>
              </a:moveTo>
              <a:lnTo>
                <a:pt x="1307417" y="424019"/>
              </a:lnTo>
              <a:lnTo>
                <a:pt x="0" y="424019"/>
              </a:lnTo>
              <a:lnTo>
                <a:pt x="0" y="62221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89CDBB-8DBE-47F0-96FA-6F7C6F493FC6}">
      <dsp:nvSpPr>
        <dsp:cNvPr id="0" name=""/>
        <dsp:cNvSpPr/>
      </dsp:nvSpPr>
      <dsp:spPr>
        <a:xfrm>
          <a:off x="1660517" y="1220"/>
          <a:ext cx="2139410" cy="13585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37B8F0-D457-4B4A-983B-FB5628B6E1BE}">
      <dsp:nvSpPr>
        <dsp:cNvPr id="0" name=""/>
        <dsp:cNvSpPr/>
      </dsp:nvSpPr>
      <dsp:spPr>
        <a:xfrm>
          <a:off x="1898230" y="227047"/>
          <a:ext cx="2139410" cy="13585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0" i="0" kern="1200"/>
            <a:t>Cognitive Reappr</a:t>
          </a:r>
          <a:r>
            <a:rPr lang="en-CA" sz="2000" kern="1200"/>
            <a:t>aisal </a:t>
          </a:r>
          <a:endParaRPr lang="en-US" sz="2000" kern="1200"/>
        </a:p>
      </dsp:txBody>
      <dsp:txXfrm>
        <a:off x="1938020" y="266837"/>
        <a:ext cx="2059830" cy="1278945"/>
      </dsp:txXfrm>
    </dsp:sp>
    <dsp:sp modelId="{0D9B4037-A060-490A-8529-AF1043409224}">
      <dsp:nvSpPr>
        <dsp:cNvPr id="0" name=""/>
        <dsp:cNvSpPr/>
      </dsp:nvSpPr>
      <dsp:spPr>
        <a:xfrm>
          <a:off x="353100" y="1981958"/>
          <a:ext cx="2139410" cy="135852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185BD7-86E5-44F4-95F7-726C9CD31BFA}">
      <dsp:nvSpPr>
        <dsp:cNvPr id="0" name=""/>
        <dsp:cNvSpPr/>
      </dsp:nvSpPr>
      <dsp:spPr>
        <a:xfrm>
          <a:off x="590812" y="2207785"/>
          <a:ext cx="2139410" cy="135852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E.g., The situation could be a lot worse.</a:t>
          </a:r>
        </a:p>
      </dsp:txBody>
      <dsp:txXfrm>
        <a:off x="630602" y="2247575"/>
        <a:ext cx="2059830" cy="1278945"/>
      </dsp:txXfrm>
    </dsp:sp>
    <dsp:sp modelId="{7088599A-6FBA-4FCB-AF2B-9E83C604A57F}">
      <dsp:nvSpPr>
        <dsp:cNvPr id="0" name=""/>
        <dsp:cNvSpPr/>
      </dsp:nvSpPr>
      <dsp:spPr>
        <a:xfrm>
          <a:off x="2967935" y="1981958"/>
          <a:ext cx="2139410" cy="135852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85E500-BEFB-4529-BAA9-2A1BA0A6577B}">
      <dsp:nvSpPr>
        <dsp:cNvPr id="0" name=""/>
        <dsp:cNvSpPr/>
      </dsp:nvSpPr>
      <dsp:spPr>
        <a:xfrm>
          <a:off x="3205647" y="2207785"/>
          <a:ext cx="2139410" cy="135852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Adaptive strategy for mental health and well-being.</a:t>
          </a:r>
        </a:p>
      </dsp:txBody>
      <dsp:txXfrm>
        <a:off x="3245437" y="2247575"/>
        <a:ext cx="2059830" cy="1278945"/>
      </dsp:txXfrm>
    </dsp:sp>
    <dsp:sp modelId="{5157A0BD-4B8D-4BC4-95A2-D62643BBB588}">
      <dsp:nvSpPr>
        <dsp:cNvPr id="0" name=""/>
        <dsp:cNvSpPr/>
      </dsp:nvSpPr>
      <dsp:spPr>
        <a:xfrm>
          <a:off x="6612984" y="1220"/>
          <a:ext cx="2693817" cy="14803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0C5361-AE3F-4502-9DEF-63E7693742E5}">
      <dsp:nvSpPr>
        <dsp:cNvPr id="0" name=""/>
        <dsp:cNvSpPr/>
      </dsp:nvSpPr>
      <dsp:spPr>
        <a:xfrm>
          <a:off x="6850697" y="227047"/>
          <a:ext cx="2693817" cy="148039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CA" sz="2000" b="0" i="0" kern="1200"/>
            <a:t>Rumination</a:t>
          </a:r>
          <a:endParaRPr lang="en-US" sz="2000" kern="1200"/>
        </a:p>
      </dsp:txBody>
      <dsp:txXfrm>
        <a:off x="6894056" y="270406"/>
        <a:ext cx="2607099" cy="1393681"/>
      </dsp:txXfrm>
    </dsp:sp>
    <dsp:sp modelId="{8D1BA30C-F00F-47AD-9B1E-1F99ACB6C883}">
      <dsp:nvSpPr>
        <dsp:cNvPr id="0" name=""/>
        <dsp:cNvSpPr/>
      </dsp:nvSpPr>
      <dsp:spPr>
        <a:xfrm>
          <a:off x="5582770" y="2103831"/>
          <a:ext cx="2139410" cy="135852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50C49F-9968-457E-9777-E8E539A62351}">
      <dsp:nvSpPr>
        <dsp:cNvPr id="0" name=""/>
        <dsp:cNvSpPr/>
      </dsp:nvSpPr>
      <dsp:spPr>
        <a:xfrm>
          <a:off x="5820482" y="2329658"/>
          <a:ext cx="2139410" cy="135852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E.g., I can’t stop thinking about the content I viewed last week. </a:t>
          </a:r>
        </a:p>
      </dsp:txBody>
      <dsp:txXfrm>
        <a:off x="5860272" y="2369448"/>
        <a:ext cx="2059830" cy="1278945"/>
      </dsp:txXfrm>
    </dsp:sp>
    <dsp:sp modelId="{7F13A162-3E3C-48BC-A36A-0B4231F12775}">
      <dsp:nvSpPr>
        <dsp:cNvPr id="0" name=""/>
        <dsp:cNvSpPr/>
      </dsp:nvSpPr>
      <dsp:spPr>
        <a:xfrm>
          <a:off x="8197605" y="2103831"/>
          <a:ext cx="2139410" cy="135852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BC5D17-E0FF-49FC-9D81-EC225BE7D81D}">
      <dsp:nvSpPr>
        <dsp:cNvPr id="0" name=""/>
        <dsp:cNvSpPr/>
      </dsp:nvSpPr>
      <dsp:spPr>
        <a:xfrm>
          <a:off x="8435318" y="2329658"/>
          <a:ext cx="2139410" cy="135852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Maladaptive strategy for mental health and well-being.</a:t>
          </a:r>
        </a:p>
      </dsp:txBody>
      <dsp:txXfrm>
        <a:off x="8475108" y="2369448"/>
        <a:ext cx="2059830" cy="12789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EB184-B63C-4E9A-91F1-3AAD326B739B}">
      <dsp:nvSpPr>
        <dsp:cNvPr id="0" name=""/>
        <dsp:cNvSpPr/>
      </dsp:nvSpPr>
      <dsp:spPr>
        <a:xfrm>
          <a:off x="4942923" y="393277"/>
          <a:ext cx="2471291" cy="15692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4C8320-60E0-4C2F-98EC-988B2EE282A0}">
      <dsp:nvSpPr>
        <dsp:cNvPr id="0" name=""/>
        <dsp:cNvSpPr/>
      </dsp:nvSpPr>
      <dsp:spPr>
        <a:xfrm>
          <a:off x="5217511" y="654135"/>
          <a:ext cx="2471291" cy="156926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CA" sz="3200" b="0" i="0" kern="1200"/>
            <a:t>Cognitive Reappr</a:t>
          </a:r>
          <a:r>
            <a:rPr lang="en-CA" sz="3200" kern="1200"/>
            <a:t>aisal </a:t>
          </a:r>
          <a:endParaRPr lang="en-US" sz="3200" kern="1200"/>
        </a:p>
      </dsp:txBody>
      <dsp:txXfrm>
        <a:off x="5263473" y="700097"/>
        <a:ext cx="2379367" cy="1477345"/>
      </dsp:txXfrm>
    </dsp:sp>
    <dsp:sp modelId="{2FD08A21-E760-47FB-8381-51E9A371C95D}">
      <dsp:nvSpPr>
        <dsp:cNvPr id="0" name=""/>
        <dsp:cNvSpPr/>
      </dsp:nvSpPr>
      <dsp:spPr>
        <a:xfrm>
          <a:off x="7826776" y="2370745"/>
          <a:ext cx="2471291" cy="15692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374804-CDC2-4507-AE3A-9B73F549DF86}">
      <dsp:nvSpPr>
        <dsp:cNvPr id="0" name=""/>
        <dsp:cNvSpPr/>
      </dsp:nvSpPr>
      <dsp:spPr>
        <a:xfrm>
          <a:off x="8101364" y="2631604"/>
          <a:ext cx="2471291" cy="156926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CA" sz="3200" b="0" i="0" kern="1200"/>
            <a:t>Rumination</a:t>
          </a:r>
          <a:endParaRPr lang="en-US" sz="3200" kern="1200"/>
        </a:p>
      </dsp:txBody>
      <dsp:txXfrm>
        <a:off x="8147326" y="2677566"/>
        <a:ext cx="2379367" cy="1477345"/>
      </dsp:txXfrm>
    </dsp:sp>
    <dsp:sp modelId="{A0DBA3EB-E1B9-4882-950A-10DF765F183A}">
      <dsp:nvSpPr>
        <dsp:cNvPr id="0" name=""/>
        <dsp:cNvSpPr/>
      </dsp:nvSpPr>
      <dsp:spPr>
        <a:xfrm>
          <a:off x="-274587" y="508712"/>
          <a:ext cx="4388370" cy="28250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36F40D-FDC6-4E1A-B24F-00BC2AFFB46B}">
      <dsp:nvSpPr>
        <dsp:cNvPr id="0" name=""/>
        <dsp:cNvSpPr/>
      </dsp:nvSpPr>
      <dsp:spPr>
        <a:xfrm>
          <a:off x="0" y="769571"/>
          <a:ext cx="4388370" cy="28250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t>Burnout consists of: emotional exhaustion, and lack of personal accomplishment (Schaufeli &amp; Greenglass, 2001). </a:t>
          </a:r>
          <a:endParaRPr lang="en-US" sz="2400" kern="1200" dirty="0"/>
        </a:p>
      </dsp:txBody>
      <dsp:txXfrm>
        <a:off x="82744" y="852315"/>
        <a:ext cx="4222882" cy="26595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A09ED9-D213-48D6-B5E0-46E7928AEDD2}">
      <dsp:nvSpPr>
        <dsp:cNvPr id="0" name=""/>
        <dsp:cNvSpPr/>
      </dsp:nvSpPr>
      <dsp:spPr>
        <a:xfrm>
          <a:off x="0" y="0"/>
          <a:ext cx="648950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C2D211-B823-4A84-A07F-F468CC27478F}">
      <dsp:nvSpPr>
        <dsp:cNvPr id="0" name=""/>
        <dsp:cNvSpPr/>
      </dsp:nvSpPr>
      <dsp:spPr>
        <a:xfrm>
          <a:off x="0" y="0"/>
          <a:ext cx="6489509" cy="2626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CA" sz="4100" kern="1200" dirty="0"/>
            <a:t>Reappraisal use will be negatively associated with burnout and psychopathology symptoms.  </a:t>
          </a:r>
          <a:endParaRPr lang="en-US" sz="4100" kern="1200" dirty="0"/>
        </a:p>
      </dsp:txBody>
      <dsp:txXfrm>
        <a:off x="0" y="0"/>
        <a:ext cx="6489509" cy="2626280"/>
      </dsp:txXfrm>
    </dsp:sp>
    <dsp:sp modelId="{78FD8C24-D97E-4884-9DB4-FE59A2D11245}">
      <dsp:nvSpPr>
        <dsp:cNvPr id="0" name=""/>
        <dsp:cNvSpPr/>
      </dsp:nvSpPr>
      <dsp:spPr>
        <a:xfrm>
          <a:off x="0" y="2626280"/>
          <a:ext cx="648950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57B636-09D9-48C5-A8B9-DA8E79B5070E}">
      <dsp:nvSpPr>
        <dsp:cNvPr id="0" name=""/>
        <dsp:cNvSpPr/>
      </dsp:nvSpPr>
      <dsp:spPr>
        <a:xfrm>
          <a:off x="0" y="2626280"/>
          <a:ext cx="6489509" cy="2626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CA" sz="4100" kern="1200"/>
            <a:t>Use of rumination will be positively associated with burnout and psychopathology symptoms.  </a:t>
          </a:r>
          <a:endParaRPr lang="en-US" sz="4100" kern="1200"/>
        </a:p>
      </dsp:txBody>
      <dsp:txXfrm>
        <a:off x="0" y="2626280"/>
        <a:ext cx="6489509" cy="26262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BCF2D0-0976-4D3C-A261-96632B0BE5AA}">
      <dsp:nvSpPr>
        <dsp:cNvPr id="0" name=""/>
        <dsp:cNvSpPr/>
      </dsp:nvSpPr>
      <dsp:spPr>
        <a:xfrm>
          <a:off x="0" y="17675"/>
          <a:ext cx="6489509" cy="64759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PTSD</a:t>
          </a:r>
          <a:endParaRPr lang="en-US" sz="2700" kern="1200"/>
        </a:p>
      </dsp:txBody>
      <dsp:txXfrm>
        <a:off x="31613" y="49288"/>
        <a:ext cx="6426283" cy="584369"/>
      </dsp:txXfrm>
    </dsp:sp>
    <dsp:sp modelId="{A9954F37-EAD0-4228-B12B-1BBD682C922C}">
      <dsp:nvSpPr>
        <dsp:cNvPr id="0" name=""/>
        <dsp:cNvSpPr/>
      </dsp:nvSpPr>
      <dsp:spPr>
        <a:xfrm>
          <a:off x="0" y="665270"/>
          <a:ext cx="6489509"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042"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CA" sz="2100" kern="1200"/>
            <a:t>Posttraumatic Stress Disorder Checklist for DSM-5 (PCL-5; Blevins et al., 2015).</a:t>
          </a:r>
          <a:endParaRPr lang="en-US" sz="2100" kern="1200"/>
        </a:p>
      </dsp:txBody>
      <dsp:txXfrm>
        <a:off x="0" y="665270"/>
        <a:ext cx="6489509" cy="656707"/>
      </dsp:txXfrm>
    </dsp:sp>
    <dsp:sp modelId="{C8133461-7ADA-4DF9-9765-D4F16DE4FC8E}">
      <dsp:nvSpPr>
        <dsp:cNvPr id="0" name=""/>
        <dsp:cNvSpPr/>
      </dsp:nvSpPr>
      <dsp:spPr>
        <a:xfrm>
          <a:off x="0" y="1321978"/>
          <a:ext cx="6489509" cy="647595"/>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Anxiety, stress &amp; depression </a:t>
          </a:r>
          <a:endParaRPr lang="en-US" sz="2700" kern="1200"/>
        </a:p>
      </dsp:txBody>
      <dsp:txXfrm>
        <a:off x="31613" y="1353591"/>
        <a:ext cx="6426283" cy="584369"/>
      </dsp:txXfrm>
    </dsp:sp>
    <dsp:sp modelId="{94A8C19E-553E-4D34-8F8D-4461DA3C31D4}">
      <dsp:nvSpPr>
        <dsp:cNvPr id="0" name=""/>
        <dsp:cNvSpPr/>
      </dsp:nvSpPr>
      <dsp:spPr>
        <a:xfrm>
          <a:off x="0" y="1969573"/>
          <a:ext cx="6489509"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042"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Depression Anxiety and Stress Scale-21 (DASS-21; Lovibond &amp; Lovibond, 1995).</a:t>
          </a:r>
        </a:p>
      </dsp:txBody>
      <dsp:txXfrm>
        <a:off x="0" y="1969573"/>
        <a:ext cx="6489509" cy="656707"/>
      </dsp:txXfrm>
    </dsp:sp>
    <dsp:sp modelId="{CD3C848E-7E0E-44AB-92A9-627DB7EBCDD9}">
      <dsp:nvSpPr>
        <dsp:cNvPr id="0" name=""/>
        <dsp:cNvSpPr/>
      </dsp:nvSpPr>
      <dsp:spPr>
        <a:xfrm>
          <a:off x="0" y="2626280"/>
          <a:ext cx="6489509" cy="647595"/>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Burnout</a:t>
          </a:r>
          <a:endParaRPr lang="en-US" sz="2700" kern="1200"/>
        </a:p>
      </dsp:txBody>
      <dsp:txXfrm>
        <a:off x="31613" y="2657893"/>
        <a:ext cx="6426283" cy="584369"/>
      </dsp:txXfrm>
    </dsp:sp>
    <dsp:sp modelId="{7B6A07FD-9888-47E8-B22B-F7D556BC4D4D}">
      <dsp:nvSpPr>
        <dsp:cNvPr id="0" name=""/>
        <dsp:cNvSpPr/>
      </dsp:nvSpPr>
      <dsp:spPr>
        <a:xfrm>
          <a:off x="0" y="3273875"/>
          <a:ext cx="6489509"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042"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The Oldenburg Burnout Inventory (OLBI) (Demerouti et al., 2010).</a:t>
          </a:r>
        </a:p>
      </dsp:txBody>
      <dsp:txXfrm>
        <a:off x="0" y="3273875"/>
        <a:ext cx="6489509" cy="656707"/>
      </dsp:txXfrm>
    </dsp:sp>
    <dsp:sp modelId="{5E870CD3-44B3-4E6A-A261-5987F2298CA5}">
      <dsp:nvSpPr>
        <dsp:cNvPr id="0" name=""/>
        <dsp:cNvSpPr/>
      </dsp:nvSpPr>
      <dsp:spPr>
        <a:xfrm>
          <a:off x="0" y="3930582"/>
          <a:ext cx="6489509" cy="64759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t>Emotion Regulation </a:t>
          </a:r>
        </a:p>
      </dsp:txBody>
      <dsp:txXfrm>
        <a:off x="31613" y="3962195"/>
        <a:ext cx="6426283" cy="584369"/>
      </dsp:txXfrm>
    </dsp:sp>
    <dsp:sp modelId="{FF630B08-FB20-4674-9ABC-CD208D84CD4F}">
      <dsp:nvSpPr>
        <dsp:cNvPr id="0" name=""/>
        <dsp:cNvSpPr/>
      </dsp:nvSpPr>
      <dsp:spPr>
        <a:xfrm>
          <a:off x="0" y="4578177"/>
          <a:ext cx="6489509"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042"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a:t>Cognitive Emotion Regulation Questionnaire </a:t>
          </a:r>
          <a:r>
            <a:rPr lang="en-CA" sz="2100" kern="1200"/>
            <a:t>(</a:t>
          </a:r>
          <a:r>
            <a:rPr lang="en-CA" sz="2100" kern="1200" err="1"/>
            <a:t>Garnefski</a:t>
          </a:r>
          <a:r>
            <a:rPr lang="en-CA" sz="2100" kern="1200"/>
            <a:t>, </a:t>
          </a:r>
          <a:r>
            <a:rPr lang="en-CA" sz="2100" kern="1200" err="1"/>
            <a:t>Kraaij</a:t>
          </a:r>
          <a:r>
            <a:rPr lang="en-CA" sz="2100" kern="1200"/>
            <a:t> &amp; </a:t>
          </a:r>
          <a:r>
            <a:rPr lang="en-CA" sz="2100" kern="1200" err="1"/>
            <a:t>Spinhoven</a:t>
          </a:r>
          <a:r>
            <a:rPr lang="en-CA" sz="2100" kern="1200"/>
            <a:t> 2001). </a:t>
          </a:r>
          <a:endParaRPr lang="en-US" sz="2100" kern="1200"/>
        </a:p>
      </dsp:txBody>
      <dsp:txXfrm>
        <a:off x="0" y="4578177"/>
        <a:ext cx="6489509" cy="65670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A799EF-3F83-4AA3-938C-14AD08C7CFAA}" type="datetimeFigureOut">
              <a:rPr lang="en-CA" smtClean="0"/>
              <a:t>2023-03-07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DC1872-9E63-402E-AF9E-EBD320784F35}" type="slidenum">
              <a:rPr lang="en-CA" smtClean="0"/>
              <a:t>‹#›</a:t>
            </a:fld>
            <a:endParaRPr lang="en-CA"/>
          </a:p>
        </p:txBody>
      </p:sp>
    </p:spTree>
    <p:extLst>
      <p:ext uri="{BB962C8B-B14F-4D97-AF65-F5344CB8AC3E}">
        <p14:creationId xmlns:p14="http://schemas.microsoft.com/office/powerpoint/2010/main" val="3022768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FCDC1872-9E63-402E-AF9E-EBD320784F35}" type="slidenum">
              <a:rPr lang="en-CA" smtClean="0"/>
              <a:t>1</a:t>
            </a:fld>
            <a:endParaRPr lang="en-CA"/>
          </a:p>
        </p:txBody>
      </p:sp>
    </p:spTree>
    <p:extLst>
      <p:ext uri="{BB962C8B-B14F-4D97-AF65-F5344CB8AC3E}">
        <p14:creationId xmlns:p14="http://schemas.microsoft.com/office/powerpoint/2010/main" val="4149137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b="0">
                <a:effectLst/>
              </a:rPr>
            </a:br>
            <a:r>
              <a:rPr lang="en-US" sz="1800" b="1" i="0" u="none" strike="noStrike">
                <a:solidFill>
                  <a:srgbClr val="000000"/>
                </a:solidFill>
                <a:effectLst/>
                <a:latin typeface="Times New Roman" panose="02020603050405020304" pitchFamily="18" charset="0"/>
              </a:rPr>
              <a:t>Conclusion:</a:t>
            </a:r>
            <a:r>
              <a:rPr lang="en-US" sz="1800" b="0" i="0" u="none" strike="noStrike">
                <a:solidFill>
                  <a:srgbClr val="000000"/>
                </a:solidFill>
                <a:effectLst/>
                <a:latin typeface="Times New Roman" panose="02020603050405020304" pitchFamily="18" charset="0"/>
              </a:rPr>
              <a:t> </a:t>
            </a:r>
            <a:r>
              <a:rPr lang="en-US" sz="1800" b="0" i="0" u="sng">
                <a:solidFill>
                  <a:srgbClr val="000000"/>
                </a:solidFill>
                <a:effectLst/>
                <a:latin typeface="Times New Roman" panose="02020603050405020304" pitchFamily="18" charset="0"/>
              </a:rPr>
              <a:t>Ultimately, this study will lead to future research to design effective interventions to enhance well-being and mental health in this vulnerable group. </a:t>
            </a:r>
            <a:endParaRPr lang="en-CA"/>
          </a:p>
        </p:txBody>
      </p:sp>
      <p:sp>
        <p:nvSpPr>
          <p:cNvPr id="4" name="Slide Number Placeholder 3"/>
          <p:cNvSpPr>
            <a:spLocks noGrp="1"/>
          </p:cNvSpPr>
          <p:nvPr>
            <p:ph type="sldNum" sz="quarter" idx="5"/>
          </p:nvPr>
        </p:nvSpPr>
        <p:spPr/>
        <p:txBody>
          <a:bodyPr/>
          <a:lstStyle/>
          <a:p>
            <a:fld id="{FCDC1872-9E63-402E-AF9E-EBD320784F35}" type="slidenum">
              <a:rPr lang="en-CA" smtClean="0"/>
              <a:t>10</a:t>
            </a:fld>
            <a:endParaRPr lang="en-CA"/>
          </a:p>
        </p:txBody>
      </p:sp>
    </p:spTree>
    <p:extLst>
      <p:ext uri="{BB962C8B-B14F-4D97-AF65-F5344CB8AC3E}">
        <p14:creationId xmlns:p14="http://schemas.microsoft.com/office/powerpoint/2010/main" val="4042054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FCDC1872-9E63-402E-AF9E-EBD320784F35}" type="slidenum">
              <a:rPr lang="en-CA" smtClean="0"/>
              <a:t>11</a:t>
            </a:fld>
            <a:endParaRPr lang="en-CA"/>
          </a:p>
        </p:txBody>
      </p:sp>
    </p:spTree>
    <p:extLst>
      <p:ext uri="{BB962C8B-B14F-4D97-AF65-F5344CB8AC3E}">
        <p14:creationId xmlns:p14="http://schemas.microsoft.com/office/powerpoint/2010/main" val="3440101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FCDC1872-9E63-402E-AF9E-EBD320784F35}" type="slidenum">
              <a:rPr lang="en-CA" smtClean="0"/>
              <a:t>12</a:t>
            </a:fld>
            <a:endParaRPr lang="en-CA"/>
          </a:p>
        </p:txBody>
      </p:sp>
    </p:spTree>
    <p:extLst>
      <p:ext uri="{BB962C8B-B14F-4D97-AF65-F5344CB8AC3E}">
        <p14:creationId xmlns:p14="http://schemas.microsoft.com/office/powerpoint/2010/main" val="17616854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FCDC1872-9E63-402E-AF9E-EBD320784F35}" type="slidenum">
              <a:rPr lang="en-CA" smtClean="0"/>
              <a:t>13</a:t>
            </a:fld>
            <a:endParaRPr lang="en-CA"/>
          </a:p>
        </p:txBody>
      </p:sp>
    </p:spTree>
    <p:extLst>
      <p:ext uri="{BB962C8B-B14F-4D97-AF65-F5344CB8AC3E}">
        <p14:creationId xmlns:p14="http://schemas.microsoft.com/office/powerpoint/2010/main" val="3624654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FCDC1872-9E63-402E-AF9E-EBD320784F35}" type="slidenum">
              <a:rPr lang="en-CA" smtClean="0"/>
              <a:t>2</a:t>
            </a:fld>
            <a:endParaRPr lang="en-CA"/>
          </a:p>
        </p:txBody>
      </p:sp>
    </p:spTree>
    <p:extLst>
      <p:ext uri="{BB962C8B-B14F-4D97-AF65-F5344CB8AC3E}">
        <p14:creationId xmlns:p14="http://schemas.microsoft.com/office/powerpoint/2010/main" val="4254831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rtl="0" fontAlgn="base">
              <a:spcBef>
                <a:spcPts val="0"/>
              </a:spcBef>
              <a:spcAft>
                <a:spcPts val="0"/>
              </a:spcAft>
              <a:buFont typeface="Arial" panose="020B0604020202020204" pitchFamily="34" charset="0"/>
              <a:buChar char="•"/>
            </a:pPr>
            <a:r>
              <a:rPr lang="en-US" sz="1800" b="0" i="0" u="none" strike="noStrike">
                <a:solidFill>
                  <a:srgbClr val="000000"/>
                </a:solidFill>
                <a:effectLst/>
                <a:latin typeface="Times New Roman" panose="02020603050405020304" pitchFamily="18" charset="0"/>
              </a:rPr>
              <a:t>As our world continues to become more technologically advanced, keeping social media platforms safe is becoming increasingly important. Therefore, moderators of these platforms serve a vital role in protecting users. </a:t>
            </a:r>
          </a:p>
          <a:p>
            <a:pPr marL="457200" rtl="0" fontAlgn="base">
              <a:spcBef>
                <a:spcPts val="0"/>
              </a:spcBef>
              <a:spcAft>
                <a:spcPts val="0"/>
              </a:spcAft>
              <a:buFont typeface="Arial" panose="020B0604020202020204" pitchFamily="34" charset="0"/>
              <a:buChar char="•"/>
            </a:pPr>
            <a:r>
              <a:rPr lang="en-US" sz="1800" b="0" i="0" u="none" strike="noStrike">
                <a:solidFill>
                  <a:srgbClr val="000000"/>
                </a:solidFill>
                <a:effectLst/>
                <a:latin typeface="Times New Roman" panose="02020603050405020304" pitchFamily="18" charset="0"/>
              </a:rPr>
              <a:t>Content moderators are digital gatekeepers that remove illegal or disturbing content from online platforms (Roberts, 2016). </a:t>
            </a:r>
          </a:p>
          <a:p>
            <a:pPr marL="457200" rtl="0" fontAlgn="base">
              <a:spcBef>
                <a:spcPts val="0"/>
              </a:spcBef>
              <a:spcAft>
                <a:spcPts val="0"/>
              </a:spcAft>
              <a:buFont typeface="Arial" panose="020B0604020202020204" pitchFamily="34" charset="0"/>
              <a:buChar char="•"/>
            </a:pPr>
            <a:r>
              <a:rPr lang="en-US" sz="1800" b="0" i="0" u="none" strike="noStrike">
                <a:solidFill>
                  <a:srgbClr val="000000"/>
                </a:solidFill>
                <a:effectLst/>
                <a:latin typeface="Times New Roman" panose="02020603050405020304" pitchFamily="18" charset="0"/>
              </a:rPr>
              <a:t>Importantly, content moderators must view explicit content that may be violent, pornographic or discriminatory in nature (Roberts, 2016). In addition to this, viewing of this explicit content is very repetitive in nature (</a:t>
            </a:r>
            <a:r>
              <a:rPr lang="en-US" sz="1800" b="0" i="0" u="none" strike="noStrike" err="1">
                <a:solidFill>
                  <a:srgbClr val="000000"/>
                </a:solidFill>
                <a:effectLst/>
                <a:latin typeface="Times New Roman" panose="02020603050405020304" pitchFamily="18" charset="0"/>
              </a:rPr>
              <a:t>Steiger</a:t>
            </a:r>
            <a:r>
              <a:rPr lang="en-US" sz="1800" b="0" i="0" u="none" strike="noStrike">
                <a:solidFill>
                  <a:srgbClr val="000000"/>
                </a:solidFill>
                <a:effectLst/>
                <a:latin typeface="Times New Roman" panose="02020603050405020304" pitchFamily="18" charset="0"/>
              </a:rPr>
              <a:t> et al., 2021). </a:t>
            </a:r>
          </a:p>
          <a:p>
            <a:pPr marL="457200" rtl="0" fontAlgn="base">
              <a:spcBef>
                <a:spcPts val="0"/>
              </a:spcBef>
              <a:spcAft>
                <a:spcPts val="0"/>
              </a:spcAft>
              <a:buFont typeface="Arial" panose="020B0604020202020204" pitchFamily="34" charset="0"/>
              <a:buChar char="•"/>
            </a:pPr>
            <a:r>
              <a:rPr lang="en-US" sz="1800" b="0" i="0" u="none" strike="noStrike">
                <a:solidFill>
                  <a:srgbClr val="000000"/>
                </a:solidFill>
                <a:effectLst/>
                <a:latin typeface="Times New Roman" panose="02020603050405020304" pitchFamily="18" charset="0"/>
              </a:rPr>
              <a:t>Given the repeated and explicit nature of the content these individuals view, their wellness and mental health may be adversely impacted (</a:t>
            </a:r>
            <a:r>
              <a:rPr lang="en-US" sz="1800" b="0" i="0" u="none" strike="noStrike" err="1">
                <a:solidFill>
                  <a:srgbClr val="000000"/>
                </a:solidFill>
                <a:effectLst/>
                <a:latin typeface="Times New Roman" panose="02020603050405020304" pitchFamily="18" charset="0"/>
              </a:rPr>
              <a:t>Wohn</a:t>
            </a:r>
            <a:r>
              <a:rPr lang="en-US" sz="1800" b="0" i="0" u="none" strike="noStrike">
                <a:solidFill>
                  <a:srgbClr val="000000"/>
                </a:solidFill>
                <a:effectLst/>
                <a:latin typeface="Times New Roman" panose="02020603050405020304" pitchFamily="18" charset="0"/>
              </a:rPr>
              <a:t>, 2019). However, there is a lack of empirical research on how content moderators’ mental health is impacted and how they attempt to cope or regulate their emotions in order to counteract the effects of their work. Therefore, in this study, we aimed to assess how different emotion regulation strategies predict mental health and well-being in content moderators. </a:t>
            </a:r>
          </a:p>
          <a:p>
            <a:endParaRPr lang="en-CA"/>
          </a:p>
        </p:txBody>
      </p:sp>
      <p:sp>
        <p:nvSpPr>
          <p:cNvPr id="4" name="Slide Number Placeholder 3"/>
          <p:cNvSpPr>
            <a:spLocks noGrp="1"/>
          </p:cNvSpPr>
          <p:nvPr>
            <p:ph type="sldNum" sz="quarter" idx="5"/>
          </p:nvPr>
        </p:nvSpPr>
        <p:spPr/>
        <p:txBody>
          <a:bodyPr/>
          <a:lstStyle/>
          <a:p>
            <a:fld id="{FCDC1872-9E63-402E-AF9E-EBD320784F35}" type="slidenum">
              <a:rPr lang="en-CA" smtClean="0"/>
              <a:t>3</a:t>
            </a:fld>
            <a:endParaRPr lang="en-CA"/>
          </a:p>
        </p:txBody>
      </p:sp>
    </p:spTree>
    <p:extLst>
      <p:ext uri="{BB962C8B-B14F-4D97-AF65-F5344CB8AC3E}">
        <p14:creationId xmlns:p14="http://schemas.microsoft.com/office/powerpoint/2010/main" val="356375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1" i="0" u="none" strike="noStrike">
                <a:solidFill>
                  <a:srgbClr val="000000"/>
                </a:solidFill>
                <a:effectLst/>
                <a:latin typeface="Times New Roman" panose="02020603050405020304" pitchFamily="18" charset="0"/>
              </a:rPr>
              <a:t>Emotion Regulation</a:t>
            </a:r>
            <a:endParaRPr lang="en-US" b="0">
              <a:effectLst/>
            </a:endParaRPr>
          </a:p>
          <a:p>
            <a:pPr marL="457200" rtl="0" fontAlgn="base">
              <a:spcBef>
                <a:spcPts val="0"/>
              </a:spcBef>
              <a:spcAft>
                <a:spcPts val="0"/>
              </a:spcAft>
              <a:buFont typeface="Arial" panose="020B0604020202020204" pitchFamily="34" charset="0"/>
              <a:buChar char="•"/>
            </a:pPr>
            <a:r>
              <a:rPr lang="en-US" sz="1800" b="0" i="0" u="sng" strike="noStrike">
                <a:solidFill>
                  <a:srgbClr val="000000"/>
                </a:solidFill>
                <a:effectLst/>
                <a:latin typeface="Times New Roman" panose="02020603050405020304" pitchFamily="18" charset="0"/>
              </a:rPr>
              <a:t>Content moderators may choose to regulate their emotions in various ways when viewing content that induces negative emotions. </a:t>
            </a:r>
          </a:p>
          <a:p>
            <a:pPr marL="457200" rtl="0" fontAlgn="base">
              <a:spcBef>
                <a:spcPts val="0"/>
              </a:spcBef>
              <a:spcAft>
                <a:spcPts val="0"/>
              </a:spcAft>
              <a:buFont typeface="Arial" panose="020B0604020202020204" pitchFamily="34" charset="0"/>
              <a:buChar char="•"/>
            </a:pPr>
            <a:endParaRPr lang="en-US" sz="1800" b="0" i="0" u="none" strike="noStrike">
              <a:solidFill>
                <a:srgbClr val="000000"/>
              </a:solidFill>
              <a:effectLst/>
              <a:latin typeface="Times New Roman" panose="02020603050405020304" pitchFamily="18" charset="0"/>
            </a:endParaRPr>
          </a:p>
          <a:p>
            <a:pPr marL="457200" rtl="0" fontAlgn="base">
              <a:spcBef>
                <a:spcPts val="0"/>
              </a:spcBef>
              <a:spcAft>
                <a:spcPts val="0"/>
              </a:spcAft>
              <a:buFont typeface="Arial" panose="020B0604020202020204" pitchFamily="34" charset="0"/>
              <a:buChar char="•"/>
            </a:pPr>
            <a:r>
              <a:rPr lang="en-US" sz="1800" b="0" i="0" u="none" strike="noStrike">
                <a:solidFill>
                  <a:srgbClr val="000000"/>
                </a:solidFill>
                <a:effectLst/>
                <a:latin typeface="Times New Roman" panose="02020603050405020304" pitchFamily="18" charset="0"/>
              </a:rPr>
              <a:t>As a result of this, how they regulate their emotions </a:t>
            </a:r>
            <a:r>
              <a:rPr lang="en-US" sz="1800" b="0" i="0" u="sng" strike="noStrike">
                <a:solidFill>
                  <a:srgbClr val="000000"/>
                </a:solidFill>
                <a:effectLst/>
                <a:latin typeface="Times New Roman" panose="02020603050405020304" pitchFamily="18" charset="0"/>
              </a:rPr>
              <a:t>may enhance or hinder their mental health and wellbeing</a:t>
            </a:r>
          </a:p>
          <a:p>
            <a:pPr marL="457200" rtl="0" fontAlgn="base">
              <a:spcBef>
                <a:spcPts val="0"/>
              </a:spcBef>
              <a:spcAft>
                <a:spcPts val="0"/>
              </a:spcAft>
              <a:buFont typeface="Arial" panose="020B0604020202020204" pitchFamily="34" charset="0"/>
              <a:buChar char="•"/>
            </a:pPr>
            <a:endParaRPr lang="en-US" sz="1800" b="0" i="0" u="none" strike="noStrike">
              <a:solidFill>
                <a:srgbClr val="000000"/>
              </a:solidFill>
              <a:effectLst/>
              <a:latin typeface="Times New Roman" panose="02020603050405020304" pitchFamily="18" charset="0"/>
            </a:endParaRPr>
          </a:p>
          <a:p>
            <a:pPr marL="457200" rtl="0" fontAlgn="base">
              <a:spcBef>
                <a:spcPts val="0"/>
              </a:spcBef>
              <a:spcAft>
                <a:spcPts val="0"/>
              </a:spcAft>
              <a:buFont typeface="Arial" panose="020B0604020202020204" pitchFamily="34" charset="0"/>
              <a:buChar char="•"/>
            </a:pPr>
            <a:r>
              <a:rPr lang="en-US" sz="1800" b="0" i="0" u="sng" strike="noStrike">
                <a:solidFill>
                  <a:srgbClr val="000000"/>
                </a:solidFill>
                <a:effectLst/>
                <a:latin typeface="Times New Roman" panose="02020603050405020304" pitchFamily="18" charset="0"/>
              </a:rPr>
              <a:t>Emotion regulation involves attempting to alter how an individual may experience or express emotions, and the type of emotion they experience (Gross, 2015). </a:t>
            </a:r>
          </a:p>
          <a:p>
            <a:pPr marL="457200" rtl="0" fontAlgn="base">
              <a:spcBef>
                <a:spcPts val="0"/>
              </a:spcBef>
              <a:spcAft>
                <a:spcPts val="0"/>
              </a:spcAft>
              <a:buFont typeface="Arial" panose="020B0604020202020204" pitchFamily="34" charset="0"/>
              <a:buChar char="•"/>
            </a:pPr>
            <a:endParaRPr lang="en-US" sz="1800" b="0" i="0" u="none" strike="noStrike">
              <a:solidFill>
                <a:srgbClr val="000000"/>
              </a:solidFill>
              <a:effectLst/>
              <a:latin typeface="Times New Roman" panose="02020603050405020304" pitchFamily="18" charset="0"/>
            </a:endParaRPr>
          </a:p>
          <a:p>
            <a:pPr marL="457200" rtl="0" fontAlgn="base">
              <a:spcBef>
                <a:spcPts val="0"/>
              </a:spcBef>
              <a:spcAft>
                <a:spcPts val="0"/>
              </a:spcAft>
              <a:buFont typeface="Arial" panose="020B0604020202020204" pitchFamily="34" charset="0"/>
              <a:buChar char="•"/>
            </a:pPr>
            <a:r>
              <a:rPr lang="en-US" sz="1800" b="0" i="0" u="none" strike="noStrike">
                <a:solidFill>
                  <a:srgbClr val="000000"/>
                </a:solidFill>
                <a:effectLst/>
                <a:latin typeface="Times New Roman" panose="02020603050405020304" pitchFamily="18" charset="0"/>
              </a:rPr>
              <a:t>This process may be conscious or unconscious and may alter the negative affect a person may experience (Gross. 2002; Troy et al. 2010). </a:t>
            </a:r>
          </a:p>
          <a:p>
            <a:pPr marL="457200" rtl="0" fontAlgn="base">
              <a:spcBef>
                <a:spcPts val="0"/>
              </a:spcBef>
              <a:spcAft>
                <a:spcPts val="0"/>
              </a:spcAft>
              <a:buFont typeface="Arial" panose="020B0604020202020204" pitchFamily="34" charset="0"/>
              <a:buChar char="•"/>
            </a:pPr>
            <a:endParaRPr lang="en-US" sz="1800" b="0" i="0" u="none" strike="noStrike">
              <a:solidFill>
                <a:srgbClr val="000000"/>
              </a:solidFill>
              <a:effectLst/>
              <a:latin typeface="Times New Roman" panose="02020603050405020304" pitchFamily="18" charset="0"/>
            </a:endParaRPr>
          </a:p>
          <a:p>
            <a:pPr marL="457200" rtl="0" fontAlgn="base">
              <a:spcBef>
                <a:spcPts val="0"/>
              </a:spcBef>
              <a:spcAft>
                <a:spcPts val="0"/>
              </a:spcAft>
              <a:buFont typeface="Arial" panose="020B0604020202020204" pitchFamily="34" charset="0"/>
              <a:buChar char="•"/>
            </a:pPr>
            <a:r>
              <a:rPr lang="en-US" sz="1800" b="0" i="0" u="none" strike="noStrike">
                <a:solidFill>
                  <a:srgbClr val="000000"/>
                </a:solidFill>
                <a:effectLst/>
                <a:latin typeface="Times New Roman" panose="02020603050405020304" pitchFamily="18" charset="0"/>
              </a:rPr>
              <a:t>Interestingly</a:t>
            </a:r>
            <a:r>
              <a:rPr lang="en-US" sz="1800" b="0" i="0" u="sng" strike="noStrike">
                <a:solidFill>
                  <a:srgbClr val="000000"/>
                </a:solidFill>
                <a:effectLst/>
                <a:latin typeface="Times New Roman" panose="02020603050405020304" pitchFamily="18" charset="0"/>
              </a:rPr>
              <a:t>, effective regulation of emotions is critical for our mental health and protects us against depressive symptoms and psychopathology more broadly</a:t>
            </a:r>
            <a:r>
              <a:rPr lang="en-US" sz="1800" b="0" i="0" u="none" strike="noStrike">
                <a:solidFill>
                  <a:srgbClr val="000000"/>
                </a:solidFill>
                <a:effectLst/>
                <a:latin typeface="Times New Roman" panose="02020603050405020304" pitchFamily="18" charset="0"/>
              </a:rPr>
              <a:t> (Beck, Rush, Shaw, &amp; Emery, 1979; Troy et al. 2010). In addition to this, disorders such as depression and anxiety are viewed as difficulties in emotion regulation (</a:t>
            </a:r>
            <a:r>
              <a:rPr lang="en-US" sz="1800" b="0" i="0" u="none" strike="noStrike" err="1">
                <a:solidFill>
                  <a:srgbClr val="000000"/>
                </a:solidFill>
                <a:effectLst/>
                <a:latin typeface="Times New Roman" panose="02020603050405020304" pitchFamily="18" charset="0"/>
              </a:rPr>
              <a:t>Aldao</a:t>
            </a:r>
            <a:r>
              <a:rPr lang="en-US" sz="1800" b="0" i="0" u="none" strike="noStrike">
                <a:solidFill>
                  <a:srgbClr val="000000"/>
                </a:solidFill>
                <a:effectLst/>
                <a:latin typeface="Times New Roman" panose="02020603050405020304" pitchFamily="18" charset="0"/>
              </a:rPr>
              <a:t> &amp; Nolen-Hoeksema, 2010).</a:t>
            </a:r>
          </a:p>
          <a:p>
            <a:endParaRPr lang="en-CA"/>
          </a:p>
        </p:txBody>
      </p:sp>
      <p:sp>
        <p:nvSpPr>
          <p:cNvPr id="4" name="Slide Number Placeholder 3"/>
          <p:cNvSpPr>
            <a:spLocks noGrp="1"/>
          </p:cNvSpPr>
          <p:nvPr>
            <p:ph type="sldNum" sz="quarter" idx="5"/>
          </p:nvPr>
        </p:nvSpPr>
        <p:spPr/>
        <p:txBody>
          <a:bodyPr/>
          <a:lstStyle/>
          <a:p>
            <a:fld id="{FCDC1872-9E63-402E-AF9E-EBD320784F35}" type="slidenum">
              <a:rPr lang="en-CA" smtClean="0"/>
              <a:t>4</a:t>
            </a:fld>
            <a:endParaRPr lang="en-CA"/>
          </a:p>
        </p:txBody>
      </p:sp>
    </p:spTree>
    <p:extLst>
      <p:ext uri="{BB962C8B-B14F-4D97-AF65-F5344CB8AC3E}">
        <p14:creationId xmlns:p14="http://schemas.microsoft.com/office/powerpoint/2010/main" val="2445627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rtl="0" fontAlgn="base">
              <a:spcBef>
                <a:spcPts val="0"/>
              </a:spcBef>
              <a:spcAft>
                <a:spcPts val="0"/>
              </a:spcAft>
              <a:buFont typeface="Arial" panose="020B0604020202020204" pitchFamily="34" charset="0"/>
              <a:buChar char="•"/>
            </a:pPr>
            <a:r>
              <a:rPr lang="en-US" sz="1800" b="0" i="0" u="sng" strike="noStrike">
                <a:solidFill>
                  <a:srgbClr val="000000"/>
                </a:solidFill>
                <a:effectLst/>
                <a:latin typeface="Times New Roman" panose="02020603050405020304" pitchFamily="18" charset="0"/>
              </a:rPr>
              <a:t> Reappraisal involves altering an interpretation of an emotional event to reduce distress outcomes (</a:t>
            </a:r>
            <a:r>
              <a:rPr lang="en-US" sz="1800" b="0" i="0" u="sng" strike="noStrike" err="1">
                <a:solidFill>
                  <a:srgbClr val="000000"/>
                </a:solidFill>
                <a:effectLst/>
                <a:latin typeface="Times New Roman" panose="02020603050405020304" pitchFamily="18" charset="0"/>
              </a:rPr>
              <a:t>Aldao</a:t>
            </a:r>
            <a:r>
              <a:rPr lang="en-US" sz="1800" b="0" i="0" u="sng" strike="noStrike">
                <a:solidFill>
                  <a:srgbClr val="000000"/>
                </a:solidFill>
                <a:effectLst/>
                <a:latin typeface="Times New Roman" panose="02020603050405020304" pitchFamily="18" charset="0"/>
              </a:rPr>
              <a:t> et, 2010; Gross, 2001; Troy, Wilhelm, Shallcross &amp; </a:t>
            </a:r>
            <a:r>
              <a:rPr lang="en-US" sz="1800" b="0" i="0" u="sng" strike="noStrike" err="1">
                <a:solidFill>
                  <a:srgbClr val="000000"/>
                </a:solidFill>
                <a:effectLst/>
                <a:latin typeface="Times New Roman" panose="02020603050405020304" pitchFamily="18" charset="0"/>
              </a:rPr>
              <a:t>Mauss</a:t>
            </a:r>
            <a:r>
              <a:rPr lang="en-US" sz="1800" b="0" i="0" u="sng" strike="noStrike">
                <a:solidFill>
                  <a:srgbClr val="000000"/>
                </a:solidFill>
                <a:effectLst/>
                <a:latin typeface="Times New Roman" panose="02020603050405020304" pitchFamily="18" charset="0"/>
              </a:rPr>
              <a:t>, 2010).</a:t>
            </a:r>
            <a:endParaRPr lang="en-US" sz="1800" b="0" i="0" u="none" strike="noStrike">
              <a:solidFill>
                <a:srgbClr val="000000"/>
              </a:solidFill>
              <a:effectLst/>
              <a:latin typeface="Times New Roman" panose="02020603050405020304" pitchFamily="18" charset="0"/>
            </a:endParaRPr>
          </a:p>
          <a:p>
            <a:pPr marL="457200" rtl="0" fontAlgn="base">
              <a:spcBef>
                <a:spcPts val="0"/>
              </a:spcBef>
              <a:spcAft>
                <a:spcPts val="0"/>
              </a:spcAft>
              <a:buFont typeface="Arial" panose="020B0604020202020204" pitchFamily="34" charset="0"/>
              <a:buChar char="•"/>
            </a:pPr>
            <a:r>
              <a:rPr lang="en-US" sz="1800" b="0" i="0" u="sng" strike="noStrike">
                <a:solidFill>
                  <a:srgbClr val="000000"/>
                </a:solidFill>
                <a:effectLst/>
                <a:latin typeface="Times New Roman" panose="02020603050405020304" pitchFamily="18" charset="0"/>
              </a:rPr>
              <a:t>This strategy predicts reduced negative emotion, increased positive emotion, and positive health outcomes (</a:t>
            </a:r>
            <a:r>
              <a:rPr lang="en-US" sz="1800" b="0" i="0" u="sng" strike="noStrike" err="1">
                <a:solidFill>
                  <a:srgbClr val="000000"/>
                </a:solidFill>
                <a:effectLst/>
                <a:latin typeface="Times New Roman" panose="02020603050405020304" pitchFamily="18" charset="0"/>
              </a:rPr>
              <a:t>Aldao</a:t>
            </a:r>
            <a:r>
              <a:rPr lang="en-US" sz="1800" b="0" i="0" u="sng" strike="noStrike">
                <a:solidFill>
                  <a:srgbClr val="000000"/>
                </a:solidFill>
                <a:effectLst/>
                <a:latin typeface="Times New Roman" panose="02020603050405020304" pitchFamily="18" charset="0"/>
              </a:rPr>
              <a:t> et, 2010; Gross, 2001; Troy et al. 2010).</a:t>
            </a:r>
            <a:endParaRPr lang="en-US" sz="1800" b="0" i="0" u="none" strike="noStrike">
              <a:solidFill>
                <a:srgbClr val="000000"/>
              </a:solidFill>
              <a:effectLst/>
              <a:latin typeface="Times New Roman" panose="02020603050405020304" pitchFamily="18" charset="0"/>
            </a:endParaRPr>
          </a:p>
          <a:p>
            <a:pPr marL="457200" rtl="0" fontAlgn="base">
              <a:spcBef>
                <a:spcPts val="0"/>
              </a:spcBef>
              <a:spcAft>
                <a:spcPts val="0"/>
              </a:spcAft>
              <a:buFont typeface="Arial" panose="020B0604020202020204" pitchFamily="34" charset="0"/>
              <a:buChar char="•"/>
            </a:pPr>
            <a:r>
              <a:rPr lang="en-US" sz="1800" b="0" i="0" u="sng" strike="noStrike">
                <a:solidFill>
                  <a:srgbClr val="000000"/>
                </a:solidFill>
                <a:effectLst/>
                <a:latin typeface="Times New Roman" panose="02020603050405020304" pitchFamily="18" charset="0"/>
              </a:rPr>
              <a:t>An example of this could be perhaps a content moderator has just viewed an incredibly explicit and violent video of someone being attacked in public, and then escapes with only a few scratches. An example  employing cog. Reappraisal could be if the CM thinks to themselves (“this situation could be a lot worse), thankfully the victim did escape and did not get hurt even more than they would have. </a:t>
            </a:r>
            <a:endParaRPr lang="en-US" sz="1800" b="0" i="0" u="none" strike="noStrike">
              <a:solidFill>
                <a:srgbClr val="000000"/>
              </a:solidFill>
              <a:effectLst/>
              <a:latin typeface="Times New Roman" panose="02020603050405020304" pitchFamily="18" charset="0"/>
            </a:endParaRPr>
          </a:p>
          <a:p>
            <a:pPr marL="457200" rtl="0" fontAlgn="base">
              <a:spcBef>
                <a:spcPts val="0"/>
              </a:spcBef>
              <a:spcAft>
                <a:spcPts val="0"/>
              </a:spcAft>
              <a:buFont typeface="Arial" panose="020B0604020202020204" pitchFamily="34" charset="0"/>
              <a:buChar char="•"/>
            </a:pPr>
            <a:r>
              <a:rPr lang="en-US" sz="1800" b="0" i="0" u="sng" strike="noStrike">
                <a:solidFill>
                  <a:srgbClr val="660000"/>
                </a:solidFill>
                <a:effectLst/>
                <a:latin typeface="Times New Roman" panose="02020603050405020304" pitchFamily="18" charset="0"/>
              </a:rPr>
              <a:t> </a:t>
            </a:r>
            <a:r>
              <a:rPr lang="en-US" sz="1800" b="0" i="0" u="sng" strike="noStrike">
                <a:solidFill>
                  <a:srgbClr val="000000"/>
                </a:solidFill>
                <a:effectLst/>
                <a:latin typeface="Times New Roman" panose="02020603050405020304" pitchFamily="18" charset="0"/>
              </a:rPr>
              <a:t>Given that content moderators are repeatedly exposed to explicit content over which they have no control, reappraisal is likely an effective strategy for them to use to decrease depressive symptoms in times of highly stressful events. </a:t>
            </a:r>
            <a:endParaRPr lang="en-US" sz="1800" b="0" i="0" u="none" strike="noStrike">
              <a:solidFill>
                <a:srgbClr val="000000"/>
              </a:solidFill>
              <a:effectLst/>
              <a:latin typeface="Times New Roman" panose="02020603050405020304" pitchFamily="18" charset="0"/>
            </a:endParaRPr>
          </a:p>
          <a:p>
            <a:pPr marL="457200" rtl="0" fontAlgn="base">
              <a:spcBef>
                <a:spcPts val="0"/>
              </a:spcBef>
              <a:spcAft>
                <a:spcPts val="0"/>
              </a:spcAft>
              <a:buFont typeface="Arial" panose="020B0604020202020204" pitchFamily="34" charset="0"/>
              <a:buChar char="•"/>
            </a:pPr>
            <a:br>
              <a:rPr lang="en-US" b="0">
                <a:effectLst/>
              </a:rPr>
            </a:br>
            <a:r>
              <a:rPr lang="en-US" sz="1800" b="0" i="0" u="none" strike="noStrike">
                <a:solidFill>
                  <a:srgbClr val="000000"/>
                </a:solidFill>
                <a:effectLst/>
                <a:latin typeface="Times New Roman" panose="02020603050405020304" pitchFamily="18" charset="0"/>
              </a:rPr>
              <a:t>Overall, because of the positive outcomes associated with reappraisal, it is often considered an</a:t>
            </a:r>
            <a:r>
              <a:rPr lang="en-US" sz="1800" b="0" i="0" u="sng" strike="noStrike">
                <a:solidFill>
                  <a:srgbClr val="000000"/>
                </a:solidFill>
                <a:effectLst/>
                <a:latin typeface="Times New Roman" panose="02020603050405020304" pitchFamily="18" charset="0"/>
              </a:rPr>
              <a:t> adaptive emotion regulation strategy. Meaning, it is associated with positive mental health outcomes</a:t>
            </a:r>
            <a:r>
              <a:rPr lang="en-US" sz="1800" b="0" i="0" u="none" strike="noStrike">
                <a:solidFill>
                  <a:srgbClr val="000000"/>
                </a:solidFill>
                <a:effectLst/>
                <a:latin typeface="Times New Roman" panose="02020603050405020304" pitchFamily="18" charset="0"/>
              </a:rPr>
              <a:t>. </a:t>
            </a:r>
          </a:p>
          <a:p>
            <a:pPr marL="457200" rtl="0" fontAlgn="base">
              <a:spcBef>
                <a:spcPts val="0"/>
              </a:spcBef>
              <a:spcAft>
                <a:spcPts val="0"/>
              </a:spcAft>
              <a:buFont typeface="Arial" panose="020B0604020202020204" pitchFamily="34" charset="0"/>
              <a:buChar char="•"/>
            </a:pPr>
            <a:br>
              <a:rPr lang="en-US" b="0">
                <a:effectLst/>
              </a:rPr>
            </a:br>
            <a:r>
              <a:rPr lang="en-US" sz="1800" b="1" i="0" u="none" strike="noStrike">
                <a:solidFill>
                  <a:srgbClr val="000000"/>
                </a:solidFill>
                <a:effectLst/>
                <a:latin typeface="Times New Roman" panose="02020603050405020304" pitchFamily="18" charset="0"/>
              </a:rPr>
              <a:t>Rumination:</a:t>
            </a:r>
            <a:endParaRPr lang="en-US" sz="1800" b="0" i="0" u="none" strike="noStrike">
              <a:solidFill>
                <a:srgbClr val="000000"/>
              </a:solidFill>
              <a:effectLst/>
              <a:latin typeface="Times New Roman" panose="02020603050405020304" pitchFamily="18" charset="0"/>
            </a:endParaRPr>
          </a:p>
          <a:p>
            <a:pPr marL="457200" rtl="0" fontAlgn="base">
              <a:spcBef>
                <a:spcPts val="0"/>
              </a:spcBef>
              <a:spcAft>
                <a:spcPts val="0"/>
              </a:spcAft>
              <a:buFont typeface="Arial" panose="020B0604020202020204" pitchFamily="34" charset="0"/>
              <a:buChar char="•"/>
            </a:pPr>
            <a:r>
              <a:rPr lang="en-US" sz="1800" b="0" i="0" u="sng" strike="noStrike">
                <a:solidFill>
                  <a:srgbClr val="000000"/>
                </a:solidFill>
                <a:effectLst/>
                <a:latin typeface="Times New Roman" panose="02020603050405020304" pitchFamily="18" charset="0"/>
              </a:rPr>
              <a:t> A common maladaptive emotion regulation strategy is rumination. This cognitive process involves focusing intensely on negative aspects of an emotional experience in a way which does not activate problem solving in an individual (Nolen-Hoeksema, 2000).</a:t>
            </a:r>
            <a:endParaRPr lang="en-US" sz="1800" b="0" i="0" u="none" strike="noStrike">
              <a:solidFill>
                <a:srgbClr val="000000"/>
              </a:solidFill>
              <a:effectLst/>
              <a:latin typeface="Times New Roman" panose="02020603050405020304" pitchFamily="18" charset="0"/>
            </a:endParaRPr>
          </a:p>
          <a:p>
            <a:pPr marL="457200" rtl="0" fontAlgn="base">
              <a:spcBef>
                <a:spcPts val="0"/>
              </a:spcBef>
              <a:spcAft>
                <a:spcPts val="0"/>
              </a:spcAft>
              <a:buFont typeface="Arial" panose="020B0604020202020204" pitchFamily="34" charset="0"/>
              <a:buChar char="•"/>
            </a:pPr>
            <a:r>
              <a:rPr lang="en-US" sz="1800" b="0" i="0" u="sng" strike="noStrike">
                <a:solidFill>
                  <a:srgbClr val="000000"/>
                </a:solidFill>
                <a:effectLst/>
                <a:latin typeface="Times New Roman" panose="02020603050405020304" pitchFamily="18" charset="0"/>
              </a:rPr>
              <a:t> Unsuccessful emotion regulation or persistent use of maladaptive strategies is related to developing symptoms of mental disorders </a:t>
            </a:r>
            <a:endParaRPr lang="en-US" sz="1800" b="1" i="0" u="none" strike="noStrike">
              <a:solidFill>
                <a:srgbClr val="000000"/>
              </a:solidFill>
              <a:effectLst/>
              <a:latin typeface="Times New Roman" panose="02020603050405020304" pitchFamily="18" charset="0"/>
            </a:endParaRPr>
          </a:p>
          <a:p>
            <a:endParaRPr lang="en-CA"/>
          </a:p>
        </p:txBody>
      </p:sp>
      <p:sp>
        <p:nvSpPr>
          <p:cNvPr id="4" name="Slide Number Placeholder 3"/>
          <p:cNvSpPr>
            <a:spLocks noGrp="1"/>
          </p:cNvSpPr>
          <p:nvPr>
            <p:ph type="sldNum" sz="quarter" idx="5"/>
          </p:nvPr>
        </p:nvSpPr>
        <p:spPr/>
        <p:txBody>
          <a:bodyPr/>
          <a:lstStyle/>
          <a:p>
            <a:fld id="{FCDC1872-9E63-402E-AF9E-EBD320784F35}" type="slidenum">
              <a:rPr lang="en-CA" smtClean="0"/>
              <a:t>5</a:t>
            </a:fld>
            <a:endParaRPr lang="en-CA"/>
          </a:p>
        </p:txBody>
      </p:sp>
    </p:spTree>
    <p:extLst>
      <p:ext uri="{BB962C8B-B14F-4D97-AF65-F5344CB8AC3E}">
        <p14:creationId xmlns:p14="http://schemas.microsoft.com/office/powerpoint/2010/main" val="1820659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rtl="0" fontAlgn="base">
              <a:spcBef>
                <a:spcPts val="0"/>
              </a:spcBef>
              <a:spcAft>
                <a:spcPts val="0"/>
              </a:spcAft>
              <a:buFont typeface="Arial" panose="020B0604020202020204" pitchFamily="34" charset="0"/>
              <a:buChar char="•"/>
            </a:pPr>
            <a:r>
              <a:rPr lang="en-US" sz="1800" b="0" i="0" u="sng" strike="noStrike">
                <a:solidFill>
                  <a:srgbClr val="000000"/>
                </a:solidFill>
                <a:effectLst/>
                <a:latin typeface="Times New Roman" panose="02020603050405020304" pitchFamily="18" charset="0"/>
              </a:rPr>
              <a:t> Reappraisal involves altering an interpretation of an emotional event to reduce distress outcomes (</a:t>
            </a:r>
            <a:r>
              <a:rPr lang="en-US" sz="1800" b="0" i="0" u="sng" strike="noStrike" err="1">
                <a:solidFill>
                  <a:srgbClr val="000000"/>
                </a:solidFill>
                <a:effectLst/>
                <a:latin typeface="Times New Roman" panose="02020603050405020304" pitchFamily="18" charset="0"/>
              </a:rPr>
              <a:t>Aldao</a:t>
            </a:r>
            <a:r>
              <a:rPr lang="en-US" sz="1800" b="0" i="0" u="sng" strike="noStrike">
                <a:solidFill>
                  <a:srgbClr val="000000"/>
                </a:solidFill>
                <a:effectLst/>
                <a:latin typeface="Times New Roman" panose="02020603050405020304" pitchFamily="18" charset="0"/>
              </a:rPr>
              <a:t> et, 2010; Gross, 2001; Troy, Wilhelm, Shallcross &amp; </a:t>
            </a:r>
            <a:r>
              <a:rPr lang="en-US" sz="1800" b="0" i="0" u="sng" strike="noStrike" err="1">
                <a:solidFill>
                  <a:srgbClr val="000000"/>
                </a:solidFill>
                <a:effectLst/>
                <a:latin typeface="Times New Roman" panose="02020603050405020304" pitchFamily="18" charset="0"/>
              </a:rPr>
              <a:t>Mauss</a:t>
            </a:r>
            <a:r>
              <a:rPr lang="en-US" sz="1800" b="0" i="0" u="sng" strike="noStrike">
                <a:solidFill>
                  <a:srgbClr val="000000"/>
                </a:solidFill>
                <a:effectLst/>
                <a:latin typeface="Times New Roman" panose="02020603050405020304" pitchFamily="18" charset="0"/>
              </a:rPr>
              <a:t>, 2010).</a:t>
            </a:r>
            <a:endParaRPr lang="en-US" sz="1800" b="0" i="0" u="none" strike="noStrike">
              <a:solidFill>
                <a:srgbClr val="000000"/>
              </a:solidFill>
              <a:effectLst/>
              <a:latin typeface="Times New Roman" panose="02020603050405020304" pitchFamily="18" charset="0"/>
            </a:endParaRPr>
          </a:p>
          <a:p>
            <a:pPr marL="457200" rtl="0" fontAlgn="base">
              <a:spcBef>
                <a:spcPts val="0"/>
              </a:spcBef>
              <a:spcAft>
                <a:spcPts val="0"/>
              </a:spcAft>
              <a:buFont typeface="Arial" panose="020B0604020202020204" pitchFamily="34" charset="0"/>
              <a:buChar char="•"/>
            </a:pPr>
            <a:r>
              <a:rPr lang="en-US" sz="1800" b="0" i="0" u="sng" strike="noStrike">
                <a:solidFill>
                  <a:srgbClr val="000000"/>
                </a:solidFill>
                <a:effectLst/>
                <a:latin typeface="Times New Roman" panose="02020603050405020304" pitchFamily="18" charset="0"/>
              </a:rPr>
              <a:t>This strategy predicts reduced negative emotion, increased positive emotion, and positive health outcomes (</a:t>
            </a:r>
            <a:r>
              <a:rPr lang="en-US" sz="1800" b="0" i="0" u="sng" strike="noStrike" err="1">
                <a:solidFill>
                  <a:srgbClr val="000000"/>
                </a:solidFill>
                <a:effectLst/>
                <a:latin typeface="Times New Roman" panose="02020603050405020304" pitchFamily="18" charset="0"/>
              </a:rPr>
              <a:t>Aldao</a:t>
            </a:r>
            <a:r>
              <a:rPr lang="en-US" sz="1800" b="0" i="0" u="sng" strike="noStrike">
                <a:solidFill>
                  <a:srgbClr val="000000"/>
                </a:solidFill>
                <a:effectLst/>
                <a:latin typeface="Times New Roman" panose="02020603050405020304" pitchFamily="18" charset="0"/>
              </a:rPr>
              <a:t> et, 2010; Gross, 2001; Troy et al. 2010).</a:t>
            </a:r>
            <a:endParaRPr lang="en-US" sz="1800" b="0" i="0" u="none" strike="noStrike">
              <a:solidFill>
                <a:srgbClr val="000000"/>
              </a:solidFill>
              <a:effectLst/>
              <a:latin typeface="Times New Roman" panose="02020603050405020304" pitchFamily="18" charset="0"/>
            </a:endParaRPr>
          </a:p>
          <a:p>
            <a:pPr marL="457200" rtl="0" fontAlgn="base">
              <a:spcBef>
                <a:spcPts val="0"/>
              </a:spcBef>
              <a:spcAft>
                <a:spcPts val="0"/>
              </a:spcAft>
              <a:buFont typeface="Arial" panose="020B0604020202020204" pitchFamily="34" charset="0"/>
              <a:buChar char="•"/>
            </a:pPr>
            <a:r>
              <a:rPr lang="en-US" sz="1800" b="0" i="0" u="sng" strike="noStrike">
                <a:solidFill>
                  <a:srgbClr val="000000"/>
                </a:solidFill>
                <a:effectLst/>
                <a:latin typeface="Times New Roman" panose="02020603050405020304" pitchFamily="18" charset="0"/>
              </a:rPr>
              <a:t>An example of this could be perhaps a content moderator has just viewed an incredibly explicit and violent video of someone being attacked in public, and then escapes with only a few scratches. An example  employing cog. Reappraisal could be if the CM thinks to themselves (“this situation could be a lot worse), thankfully the victim did escape and did not get hurt even more than they would have. </a:t>
            </a:r>
            <a:endParaRPr lang="en-US" sz="1800" b="0" i="0" u="none" strike="noStrike">
              <a:solidFill>
                <a:srgbClr val="000000"/>
              </a:solidFill>
              <a:effectLst/>
              <a:latin typeface="Times New Roman" panose="02020603050405020304" pitchFamily="18" charset="0"/>
            </a:endParaRPr>
          </a:p>
          <a:p>
            <a:pPr marL="457200" rtl="0" fontAlgn="base">
              <a:spcBef>
                <a:spcPts val="0"/>
              </a:spcBef>
              <a:spcAft>
                <a:spcPts val="0"/>
              </a:spcAft>
              <a:buFont typeface="Arial" panose="020B0604020202020204" pitchFamily="34" charset="0"/>
              <a:buChar char="•"/>
            </a:pPr>
            <a:r>
              <a:rPr lang="en-US" sz="1800" b="0" i="0" u="sng" strike="noStrike">
                <a:solidFill>
                  <a:srgbClr val="660000"/>
                </a:solidFill>
                <a:effectLst/>
                <a:latin typeface="Times New Roman" panose="02020603050405020304" pitchFamily="18" charset="0"/>
              </a:rPr>
              <a:t> </a:t>
            </a:r>
            <a:r>
              <a:rPr lang="en-US" sz="1800" b="0" i="0" u="sng" strike="noStrike">
                <a:solidFill>
                  <a:srgbClr val="000000"/>
                </a:solidFill>
                <a:effectLst/>
                <a:latin typeface="Times New Roman" panose="02020603050405020304" pitchFamily="18" charset="0"/>
              </a:rPr>
              <a:t>Given that content moderators are repeatedly exposed to explicit content over which they have no control, reappraisal is likely an effective strategy for them to use to decrease depressive symptoms in times of highly stressful events. </a:t>
            </a:r>
            <a:endParaRPr lang="en-US" sz="1800" b="0" i="0" u="none" strike="noStrike">
              <a:solidFill>
                <a:srgbClr val="000000"/>
              </a:solidFill>
              <a:effectLst/>
              <a:latin typeface="Times New Roman" panose="02020603050405020304" pitchFamily="18" charset="0"/>
            </a:endParaRPr>
          </a:p>
          <a:p>
            <a:pPr marL="457200" rtl="0" fontAlgn="base">
              <a:spcBef>
                <a:spcPts val="0"/>
              </a:spcBef>
              <a:spcAft>
                <a:spcPts val="0"/>
              </a:spcAft>
              <a:buFont typeface="Arial" panose="020B0604020202020204" pitchFamily="34" charset="0"/>
              <a:buChar char="•"/>
            </a:pPr>
            <a:br>
              <a:rPr lang="en-US" b="0">
                <a:effectLst/>
              </a:rPr>
            </a:br>
            <a:r>
              <a:rPr lang="en-US" sz="1800" b="0" i="0" u="none" strike="noStrike">
                <a:solidFill>
                  <a:srgbClr val="000000"/>
                </a:solidFill>
                <a:effectLst/>
                <a:latin typeface="Times New Roman" panose="02020603050405020304" pitchFamily="18" charset="0"/>
              </a:rPr>
              <a:t>Overall, because of the positive outcomes associated with reappraisal, it is often considered an</a:t>
            </a:r>
            <a:r>
              <a:rPr lang="en-US" sz="1800" b="0" i="0" u="sng" strike="noStrike">
                <a:solidFill>
                  <a:srgbClr val="000000"/>
                </a:solidFill>
                <a:effectLst/>
                <a:latin typeface="Times New Roman" panose="02020603050405020304" pitchFamily="18" charset="0"/>
              </a:rPr>
              <a:t> adaptive emotion regulation strategy. Meaning, it is associated with positive mental health outcomes</a:t>
            </a:r>
            <a:r>
              <a:rPr lang="en-US" sz="1800" b="0" i="0" u="none" strike="noStrike">
                <a:solidFill>
                  <a:srgbClr val="000000"/>
                </a:solidFill>
                <a:effectLst/>
                <a:latin typeface="Times New Roman" panose="02020603050405020304" pitchFamily="18" charset="0"/>
              </a:rPr>
              <a:t>. </a:t>
            </a:r>
          </a:p>
          <a:p>
            <a:pPr marL="457200" rtl="0" fontAlgn="base">
              <a:spcBef>
                <a:spcPts val="0"/>
              </a:spcBef>
              <a:spcAft>
                <a:spcPts val="0"/>
              </a:spcAft>
              <a:buFont typeface="Arial" panose="020B0604020202020204" pitchFamily="34" charset="0"/>
              <a:buChar char="•"/>
            </a:pPr>
            <a:br>
              <a:rPr lang="en-US" b="0">
                <a:effectLst/>
              </a:rPr>
            </a:br>
            <a:r>
              <a:rPr lang="en-US" sz="1800" b="1" i="0" u="none" strike="noStrike">
                <a:solidFill>
                  <a:srgbClr val="000000"/>
                </a:solidFill>
                <a:effectLst/>
                <a:latin typeface="Times New Roman" panose="02020603050405020304" pitchFamily="18" charset="0"/>
              </a:rPr>
              <a:t>Rumination:</a:t>
            </a:r>
            <a:endParaRPr lang="en-US" sz="1800" b="0" i="0" u="none" strike="noStrike">
              <a:solidFill>
                <a:srgbClr val="000000"/>
              </a:solidFill>
              <a:effectLst/>
              <a:latin typeface="Times New Roman" panose="02020603050405020304" pitchFamily="18" charset="0"/>
            </a:endParaRPr>
          </a:p>
          <a:p>
            <a:pPr marL="457200" rtl="0" fontAlgn="base">
              <a:spcBef>
                <a:spcPts val="0"/>
              </a:spcBef>
              <a:spcAft>
                <a:spcPts val="0"/>
              </a:spcAft>
              <a:buFont typeface="Arial" panose="020B0604020202020204" pitchFamily="34" charset="0"/>
              <a:buChar char="•"/>
            </a:pPr>
            <a:r>
              <a:rPr lang="en-US" sz="1800" b="0" i="0" u="sng" strike="noStrike">
                <a:solidFill>
                  <a:srgbClr val="000000"/>
                </a:solidFill>
                <a:effectLst/>
                <a:latin typeface="Times New Roman" panose="02020603050405020304" pitchFamily="18" charset="0"/>
              </a:rPr>
              <a:t> A common maladaptive emotion regulation strategy is rumination. This cognitive process involves focusing intensely on negative aspects of an emotional experience in a way which does not activate problem solving in an individual (Nolen-Hoeksema, 2000).</a:t>
            </a:r>
            <a:endParaRPr lang="en-US" sz="1800" b="0" i="0" u="none" strike="noStrike">
              <a:solidFill>
                <a:srgbClr val="000000"/>
              </a:solidFill>
              <a:effectLst/>
              <a:latin typeface="Times New Roman" panose="02020603050405020304" pitchFamily="18" charset="0"/>
            </a:endParaRPr>
          </a:p>
          <a:p>
            <a:pPr marL="457200" rtl="0" fontAlgn="base">
              <a:spcBef>
                <a:spcPts val="0"/>
              </a:spcBef>
              <a:spcAft>
                <a:spcPts val="0"/>
              </a:spcAft>
              <a:buFont typeface="Arial" panose="020B0604020202020204" pitchFamily="34" charset="0"/>
              <a:buChar char="•"/>
            </a:pPr>
            <a:r>
              <a:rPr lang="en-US" sz="1800" b="0" i="0" u="sng" strike="noStrike">
                <a:solidFill>
                  <a:srgbClr val="000000"/>
                </a:solidFill>
                <a:effectLst/>
                <a:latin typeface="Times New Roman" panose="02020603050405020304" pitchFamily="18" charset="0"/>
              </a:rPr>
              <a:t> Unsuccessful emotion regulation or persistent use of maladaptive strategies is related to developing symptoms of mental disorders </a:t>
            </a:r>
            <a:endParaRPr lang="en-US" sz="1800" b="1" i="0" u="none" strike="noStrike">
              <a:solidFill>
                <a:srgbClr val="000000"/>
              </a:solidFill>
              <a:effectLst/>
              <a:latin typeface="Times New Roman" panose="02020603050405020304" pitchFamily="18" charset="0"/>
            </a:endParaRPr>
          </a:p>
          <a:p>
            <a:endParaRPr lang="en-CA"/>
          </a:p>
        </p:txBody>
      </p:sp>
      <p:sp>
        <p:nvSpPr>
          <p:cNvPr id="4" name="Slide Number Placeholder 3"/>
          <p:cNvSpPr>
            <a:spLocks noGrp="1"/>
          </p:cNvSpPr>
          <p:nvPr>
            <p:ph type="sldNum" sz="quarter" idx="5"/>
          </p:nvPr>
        </p:nvSpPr>
        <p:spPr/>
        <p:txBody>
          <a:bodyPr/>
          <a:lstStyle/>
          <a:p>
            <a:fld id="{FCDC1872-9E63-402E-AF9E-EBD320784F35}" type="slidenum">
              <a:rPr lang="en-CA" smtClean="0"/>
              <a:t>6</a:t>
            </a:fld>
            <a:endParaRPr lang="en-CA"/>
          </a:p>
        </p:txBody>
      </p:sp>
    </p:spTree>
    <p:extLst>
      <p:ext uri="{BB962C8B-B14F-4D97-AF65-F5344CB8AC3E}">
        <p14:creationId xmlns:p14="http://schemas.microsoft.com/office/powerpoint/2010/main" val="2292233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spcBef>
                <a:spcPts val="0"/>
              </a:spcBef>
              <a:spcAft>
                <a:spcPts val="0"/>
              </a:spcAft>
              <a:buFont typeface="Arial" panose="020B0604020202020204" pitchFamily="34" charset="0"/>
              <a:buChar char="•"/>
            </a:pPr>
            <a:r>
              <a:rPr lang="en-US" sz="1800" b="0" i="0" u="none" strike="noStrike">
                <a:solidFill>
                  <a:srgbClr val="000000"/>
                </a:solidFill>
                <a:effectLst/>
                <a:latin typeface="Times New Roman" panose="02020603050405020304" pitchFamily="18" charset="0"/>
              </a:rPr>
              <a:t>In the current study, we shall be investigating how content moderators regulate their emotions in response to repeatedly viewing explicit content.</a:t>
            </a:r>
          </a:p>
          <a:p>
            <a:pPr rtl="0" fontAlgn="base">
              <a:spcBef>
                <a:spcPts val="0"/>
              </a:spcBef>
              <a:spcAft>
                <a:spcPts val="0"/>
              </a:spcAft>
              <a:buFont typeface="Arial" panose="020B0604020202020204" pitchFamily="34" charset="0"/>
              <a:buChar char="•"/>
            </a:pPr>
            <a:endParaRPr lang="en-US" sz="1800" b="0" i="0" u="none" strike="noStrike">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800" b="0" i="0" u="none" strike="noStrike">
                <a:solidFill>
                  <a:srgbClr val="000000"/>
                </a:solidFill>
                <a:effectLst/>
                <a:latin typeface="Times New Roman" panose="02020603050405020304" pitchFamily="18" charset="0"/>
              </a:rPr>
              <a:t> Specifically, the proposed correlational study will investigate how emotion regulation strategies (cognitive reappraisal and rumination) predict mental health outcomes in content moderators.</a:t>
            </a:r>
          </a:p>
          <a:p>
            <a:endParaRPr lang="en-US" sz="1800" b="0" i="0" u="sng">
              <a:solidFill>
                <a:srgbClr val="000000"/>
              </a:solidFill>
              <a:effectLst/>
              <a:latin typeface="Times New Roman" panose="02020603050405020304" pitchFamily="18" charset="0"/>
            </a:endParaRPr>
          </a:p>
          <a:p>
            <a:r>
              <a:rPr lang="en-US" sz="1800" b="0" i="0" u="sng">
                <a:solidFill>
                  <a:srgbClr val="000000"/>
                </a:solidFill>
                <a:effectLst/>
                <a:latin typeface="Times New Roman" panose="02020603050405020304" pitchFamily="18" charset="0"/>
              </a:rPr>
              <a:t> I predict that the use of reappraisal will be negatively associated with burnout and psychopathology symptoms. Also, use of rumination will be associated with higher levels of burnout and psychopathology symptoms.</a:t>
            </a:r>
            <a:r>
              <a:rPr lang="en-US" sz="1800" b="1" i="0" u="sng">
                <a:solidFill>
                  <a:srgbClr val="000000"/>
                </a:solidFill>
                <a:effectLst/>
                <a:latin typeface="Times New Roman" panose="02020603050405020304" pitchFamily="18" charset="0"/>
              </a:rPr>
              <a:t> </a:t>
            </a:r>
            <a:endParaRPr lang="en-CA"/>
          </a:p>
        </p:txBody>
      </p:sp>
      <p:sp>
        <p:nvSpPr>
          <p:cNvPr id="4" name="Slide Number Placeholder 3"/>
          <p:cNvSpPr>
            <a:spLocks noGrp="1"/>
          </p:cNvSpPr>
          <p:nvPr>
            <p:ph type="sldNum" sz="quarter" idx="5"/>
          </p:nvPr>
        </p:nvSpPr>
        <p:spPr/>
        <p:txBody>
          <a:bodyPr/>
          <a:lstStyle/>
          <a:p>
            <a:fld id="{FCDC1872-9E63-402E-AF9E-EBD320784F35}" type="slidenum">
              <a:rPr lang="en-CA" smtClean="0"/>
              <a:t>7</a:t>
            </a:fld>
            <a:endParaRPr lang="en-CA"/>
          </a:p>
        </p:txBody>
      </p:sp>
    </p:spTree>
    <p:extLst>
      <p:ext uri="{BB962C8B-B14F-4D97-AF65-F5344CB8AC3E}">
        <p14:creationId xmlns:p14="http://schemas.microsoft.com/office/powerpoint/2010/main" val="4119931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0"/>
              </a:spcAft>
            </a:pPr>
            <a:r>
              <a:rPr lang="en-US" sz="1800" b="1" i="0" u="none" strike="noStrike">
                <a:solidFill>
                  <a:srgbClr val="000000"/>
                </a:solidFill>
                <a:effectLst/>
                <a:latin typeface="Times New Roman" panose="02020603050405020304" pitchFamily="18" charset="0"/>
              </a:rPr>
              <a:t>the current study: </a:t>
            </a:r>
            <a:endParaRPr lang="en-US" b="0">
              <a:effectLst/>
            </a:endParaRPr>
          </a:p>
          <a:p>
            <a:pPr rtl="0" fontAlgn="base">
              <a:spcBef>
                <a:spcPts val="1200"/>
              </a:spcBef>
              <a:spcAft>
                <a:spcPts val="0"/>
              </a:spcAft>
              <a:buFont typeface="Arial" panose="020B0604020202020204" pitchFamily="34" charset="0"/>
              <a:buChar char="•"/>
            </a:pPr>
            <a:r>
              <a:rPr lang="en-US" sz="1800" b="0" i="0" u="none" strike="noStrike">
                <a:solidFill>
                  <a:srgbClr val="000000"/>
                </a:solidFill>
                <a:effectLst/>
                <a:latin typeface="Times New Roman" panose="02020603050405020304" pitchFamily="18" charset="0"/>
              </a:rPr>
              <a:t> Participants (approximately N = 200) will be recruited from Rebuilding Thoughts, an emotional wellness service offering Content moderator employees one-to-one and group therapy/ coaching. </a:t>
            </a:r>
          </a:p>
          <a:p>
            <a:pPr rtl="0" fontAlgn="base">
              <a:spcBef>
                <a:spcPts val="1200"/>
              </a:spcBef>
              <a:spcAft>
                <a:spcPts val="0"/>
              </a:spcAft>
              <a:buFont typeface="Arial" panose="020B0604020202020204" pitchFamily="34" charset="0"/>
              <a:buChar char="•"/>
            </a:pPr>
            <a:endParaRPr lang="en-US" sz="1800" b="0" i="0" u="none" strike="noStrike">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800" b="0" i="0" u="none" strike="noStrike">
                <a:solidFill>
                  <a:srgbClr val="000000"/>
                </a:solidFill>
                <a:effectLst/>
                <a:latin typeface="Times New Roman" panose="02020603050405020304" pitchFamily="18" charset="0"/>
              </a:rPr>
              <a:t>Participants will be invited to complete the same measures a second time after 6 months.</a:t>
            </a:r>
          </a:p>
          <a:p>
            <a:pPr rtl="0" fontAlgn="base">
              <a:spcBef>
                <a:spcPts val="0"/>
              </a:spcBef>
              <a:spcAft>
                <a:spcPts val="0"/>
              </a:spcAft>
              <a:buFont typeface="Arial" panose="020B0604020202020204" pitchFamily="34" charset="0"/>
              <a:buChar char="•"/>
            </a:pPr>
            <a:endParaRPr lang="en-US" sz="1800" b="0" i="0" u="none" strike="noStrike">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None/>
            </a:pPr>
            <a:endParaRPr lang="en-US" sz="1800" b="0" i="0" u="none" strike="noStrike">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800" b="0" i="0" u="none" strike="noStrike">
                <a:solidFill>
                  <a:srgbClr val="000000"/>
                </a:solidFill>
                <a:effectLst/>
                <a:latin typeface="Times New Roman" panose="02020603050405020304" pitchFamily="18" charset="0"/>
              </a:rPr>
              <a:t>Participants will complete online measures of emotion regulation, mental health, and well-being via the Gorilla platform. </a:t>
            </a:r>
          </a:p>
          <a:p>
            <a:pPr rtl="0" fontAlgn="base">
              <a:spcBef>
                <a:spcPts val="0"/>
              </a:spcBef>
              <a:spcAft>
                <a:spcPts val="0"/>
              </a:spcAft>
              <a:buFont typeface="Arial" panose="020B0604020202020204" pitchFamily="34" charset="0"/>
              <a:buChar char="•"/>
            </a:pPr>
            <a:endParaRPr lang="en-US" sz="1800" b="0" i="0" u="none" strike="noStrike">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800" b="0" i="0" u="none" strike="noStrike">
                <a:solidFill>
                  <a:srgbClr val="000000"/>
                </a:solidFill>
                <a:effectLst/>
                <a:latin typeface="Times New Roman" panose="02020603050405020304" pitchFamily="18" charset="0"/>
              </a:rPr>
              <a:t>To be eligible for this two-part study, participants must reside in Canada or the United States, and have been employed as a content moderator for a minimum of three months. </a:t>
            </a:r>
          </a:p>
          <a:p>
            <a:pPr rtl="0" fontAlgn="base">
              <a:spcBef>
                <a:spcPts val="0"/>
              </a:spcBef>
              <a:spcAft>
                <a:spcPts val="0"/>
              </a:spcAft>
              <a:buFont typeface="Arial" panose="020B0604020202020204" pitchFamily="34" charset="0"/>
              <a:buChar char="•"/>
            </a:pPr>
            <a:endParaRPr lang="en-US" sz="1800" b="0" i="0" u="none" strike="noStrike">
              <a:solidFill>
                <a:srgbClr val="000000"/>
              </a:solidFill>
              <a:effectLst/>
              <a:latin typeface="Times New Roman" panose="02020603050405020304" pitchFamily="18" charset="0"/>
            </a:endParaRPr>
          </a:p>
          <a:p>
            <a:pPr rtl="0" fontAlgn="base">
              <a:spcBef>
                <a:spcPts val="1200"/>
              </a:spcBef>
              <a:spcAft>
                <a:spcPts val="0"/>
              </a:spcAft>
              <a:buFont typeface="Arial" panose="020B0604020202020204" pitchFamily="34" charset="0"/>
              <a:buChar char="•"/>
            </a:pPr>
            <a:r>
              <a:rPr lang="en-US" sz="1800" b="0" i="0" u="none" strike="noStrike">
                <a:solidFill>
                  <a:srgbClr val="000000"/>
                </a:solidFill>
                <a:effectLst/>
                <a:latin typeface="Times New Roman" panose="02020603050405020304" pitchFamily="18" charset="0"/>
              </a:rPr>
              <a:t>Participants who complete all parts of the study will receive compensation for their. Compensation for part one will be $8 and compensation for part two will be $12. </a:t>
            </a:r>
          </a:p>
          <a:p>
            <a:endParaRPr lang="en-CA"/>
          </a:p>
        </p:txBody>
      </p:sp>
      <p:sp>
        <p:nvSpPr>
          <p:cNvPr id="4" name="Slide Number Placeholder 3"/>
          <p:cNvSpPr>
            <a:spLocks noGrp="1"/>
          </p:cNvSpPr>
          <p:nvPr>
            <p:ph type="sldNum" sz="quarter" idx="5"/>
          </p:nvPr>
        </p:nvSpPr>
        <p:spPr/>
        <p:txBody>
          <a:bodyPr/>
          <a:lstStyle/>
          <a:p>
            <a:fld id="{FCDC1872-9E63-402E-AF9E-EBD320784F35}" type="slidenum">
              <a:rPr lang="en-CA" smtClean="0"/>
              <a:t>8</a:t>
            </a:fld>
            <a:endParaRPr lang="en-CA"/>
          </a:p>
        </p:txBody>
      </p:sp>
    </p:spTree>
    <p:extLst>
      <p:ext uri="{BB962C8B-B14F-4D97-AF65-F5344CB8AC3E}">
        <p14:creationId xmlns:p14="http://schemas.microsoft.com/office/powerpoint/2010/main" val="3030242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sz="1800" b="1" i="0" u="none" strike="noStrike">
              <a:solidFill>
                <a:srgbClr val="000000"/>
              </a:solidFill>
              <a:effectLst/>
              <a:latin typeface="Times New Roman" panose="02020603050405020304" pitchFamily="18" charset="0"/>
            </a:endParaRPr>
          </a:p>
          <a:p>
            <a:pPr rtl="0">
              <a:spcBef>
                <a:spcPts val="0"/>
              </a:spcBef>
              <a:spcAft>
                <a:spcPts val="0"/>
              </a:spcAft>
            </a:pPr>
            <a:r>
              <a:rPr lang="en-US" sz="1800" b="1" i="0" u="none" strike="noStrike">
                <a:solidFill>
                  <a:srgbClr val="000000"/>
                </a:solidFill>
                <a:effectLst/>
                <a:latin typeface="Times New Roman" panose="02020603050405020304" pitchFamily="18" charset="0"/>
              </a:rPr>
              <a:t>The Depression Anxiety Stress Scale (DASS).</a:t>
            </a:r>
            <a:endParaRPr lang="en-US" b="0">
              <a:effectLst/>
            </a:endParaRPr>
          </a:p>
          <a:p>
            <a:pPr rtl="0" fontAlgn="base">
              <a:spcBef>
                <a:spcPts val="0"/>
              </a:spcBef>
              <a:spcAft>
                <a:spcPts val="0"/>
              </a:spcAft>
              <a:buFont typeface="Arial" panose="020B0604020202020204" pitchFamily="34" charset="0"/>
              <a:buChar char="•"/>
            </a:pPr>
            <a:r>
              <a:rPr lang="en-US" sz="1800" b="1" i="0" u="none" strike="noStrike">
                <a:solidFill>
                  <a:srgbClr val="000000"/>
                </a:solidFill>
                <a:effectLst/>
                <a:latin typeface="Times New Roman" panose="02020603050405020304" pitchFamily="18" charset="0"/>
              </a:rPr>
              <a:t> </a:t>
            </a:r>
            <a:r>
              <a:rPr lang="en-US" sz="1800" b="0" i="0" u="none" strike="noStrike">
                <a:solidFill>
                  <a:srgbClr val="000000"/>
                </a:solidFill>
                <a:effectLst/>
                <a:latin typeface="Times New Roman" panose="02020603050405020304" pitchFamily="18" charset="0"/>
              </a:rPr>
              <a:t>The DASS consists of 21 items assessing three categories of negative emotional states: depression, anxiety, and stress</a:t>
            </a:r>
          </a:p>
          <a:p>
            <a:pPr rtl="0" fontAlgn="base">
              <a:spcBef>
                <a:spcPts val="0"/>
              </a:spcBef>
              <a:spcAft>
                <a:spcPts val="0"/>
              </a:spcAft>
              <a:buFont typeface="Arial" panose="020B0604020202020204" pitchFamily="34" charset="0"/>
              <a:buChar char="•"/>
            </a:pPr>
            <a:endParaRPr lang="en-US" sz="1800" b="0" i="0" u="none" strike="noStrike">
              <a:solidFill>
                <a:srgbClr val="000000"/>
              </a:solidFill>
              <a:effectLst/>
              <a:latin typeface="Times New Roman" panose="02020603050405020304" pitchFamily="18" charset="0"/>
            </a:endParaRPr>
          </a:p>
          <a:p>
            <a:pPr rtl="0" fontAlgn="base">
              <a:spcBef>
                <a:spcPts val="0"/>
              </a:spcBef>
              <a:spcAft>
                <a:spcPts val="0"/>
              </a:spcAft>
              <a:buFont typeface="Arial" panose="020B0604020202020204" pitchFamily="34" charset="0"/>
              <a:buChar char="•"/>
            </a:pPr>
            <a:r>
              <a:rPr lang="en-US" sz="1800" b="1" i="0" u="none" strike="noStrike">
                <a:solidFill>
                  <a:srgbClr val="980000"/>
                </a:solidFill>
                <a:effectLst/>
                <a:latin typeface="Times New Roman" panose="02020603050405020304" pitchFamily="18" charset="0"/>
              </a:rPr>
              <a:t>Well-being. </a:t>
            </a:r>
            <a:r>
              <a:rPr lang="en-US" sz="1800" b="0" i="0" u="none" strike="noStrike">
                <a:solidFill>
                  <a:srgbClr val="980000"/>
                </a:solidFill>
                <a:effectLst/>
                <a:latin typeface="Times New Roman" panose="02020603050405020304" pitchFamily="18" charset="0"/>
              </a:rPr>
              <a:t>Participants will complete a battery of measures assessing hedonic and </a:t>
            </a:r>
            <a:r>
              <a:rPr lang="en-US" sz="1800" b="0" i="0" u="none" strike="noStrike" err="1">
                <a:solidFill>
                  <a:srgbClr val="980000"/>
                </a:solidFill>
                <a:effectLst/>
                <a:latin typeface="Times New Roman" panose="02020603050405020304" pitchFamily="18" charset="0"/>
              </a:rPr>
              <a:t>eudaimonic</a:t>
            </a:r>
            <a:r>
              <a:rPr lang="en-US" sz="1800" b="0" i="0" u="none" strike="noStrike">
                <a:solidFill>
                  <a:srgbClr val="980000"/>
                </a:solidFill>
                <a:effectLst/>
                <a:latin typeface="Times New Roman" panose="02020603050405020304" pitchFamily="18" charset="0"/>
              </a:rPr>
              <a:t> well-being (including the Satisfaction with Life Scale, Experience of Meaning, and measures of </a:t>
            </a:r>
          </a:p>
          <a:p>
            <a:pPr rtl="0" fontAlgn="base">
              <a:spcBef>
                <a:spcPts val="0"/>
              </a:spcBef>
              <a:spcAft>
                <a:spcPts val="0"/>
              </a:spcAft>
              <a:buFont typeface="Arial" panose="020B0604020202020204" pitchFamily="34" charset="0"/>
              <a:buChar char="•"/>
            </a:pPr>
            <a:endParaRPr lang="en-US" sz="1800" b="0" i="0" u="none" strike="noStrike">
              <a:solidFill>
                <a:srgbClr val="980000"/>
              </a:solidFill>
              <a:effectLst/>
              <a:latin typeface="Times New Roman" panose="02020603050405020304" pitchFamily="18" charset="0"/>
            </a:endParaRPr>
          </a:p>
          <a:p>
            <a:r>
              <a:rPr lang="en-CA" sz="1800" b="1" u="sng">
                <a:solidFill>
                  <a:srgbClr val="FEFFFF"/>
                </a:solidFill>
              </a:rPr>
              <a:t>The Oldenburg Burnout Inventory: </a:t>
            </a:r>
            <a:r>
              <a:rPr lang="en-CA" sz="1800">
                <a:solidFill>
                  <a:srgbClr val="FEFFFF"/>
                </a:solidFill>
              </a:rPr>
              <a:t>Consists of 16 items</a:t>
            </a:r>
          </a:p>
          <a:p>
            <a:r>
              <a:rPr lang="en-CA" sz="1800">
                <a:solidFill>
                  <a:srgbClr val="FEFFFF"/>
                </a:solidFill>
              </a:rPr>
              <a:t>Assesses two core dimensions of burnout: exhaustion and disengagement</a:t>
            </a:r>
          </a:p>
          <a:p>
            <a:pPr rtl="0" fontAlgn="base">
              <a:spcBef>
                <a:spcPts val="0"/>
              </a:spcBef>
              <a:spcAft>
                <a:spcPts val="0"/>
              </a:spcAft>
              <a:buFont typeface="Arial" panose="020B0604020202020204" pitchFamily="34" charset="0"/>
              <a:buChar char="•"/>
            </a:pPr>
            <a:endParaRPr lang="en-US" sz="1800" b="0" i="0" u="none" strike="noStrike">
              <a:solidFill>
                <a:srgbClr val="000000"/>
              </a:solidFill>
              <a:effectLst/>
              <a:latin typeface="Times New Roman" panose="02020603050405020304" pitchFamily="18" charset="0"/>
            </a:endParaRPr>
          </a:p>
          <a:p>
            <a:endParaRPr lang="en-CA"/>
          </a:p>
        </p:txBody>
      </p:sp>
      <p:sp>
        <p:nvSpPr>
          <p:cNvPr id="4" name="Slide Number Placeholder 3"/>
          <p:cNvSpPr>
            <a:spLocks noGrp="1"/>
          </p:cNvSpPr>
          <p:nvPr>
            <p:ph type="sldNum" sz="quarter" idx="5"/>
          </p:nvPr>
        </p:nvSpPr>
        <p:spPr/>
        <p:txBody>
          <a:bodyPr/>
          <a:lstStyle/>
          <a:p>
            <a:fld id="{FCDC1872-9E63-402E-AF9E-EBD320784F35}" type="slidenum">
              <a:rPr lang="en-CA" smtClean="0"/>
              <a:t>9</a:t>
            </a:fld>
            <a:endParaRPr lang="en-CA"/>
          </a:p>
        </p:txBody>
      </p:sp>
    </p:spTree>
    <p:extLst>
      <p:ext uri="{BB962C8B-B14F-4D97-AF65-F5344CB8AC3E}">
        <p14:creationId xmlns:p14="http://schemas.microsoft.com/office/powerpoint/2010/main" val="3270244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71598-DDF1-407E-11BE-2364E56F6B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72D8E02E-B088-C861-3A5C-7F83036416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B693E9C1-CA41-22FB-C790-9E29A7B25EC0}"/>
              </a:ext>
            </a:extLst>
          </p:cNvPr>
          <p:cNvSpPr>
            <a:spLocks noGrp="1"/>
          </p:cNvSpPr>
          <p:nvPr>
            <p:ph type="dt" sz="half" idx="10"/>
          </p:nvPr>
        </p:nvSpPr>
        <p:spPr/>
        <p:txBody>
          <a:bodyPr/>
          <a:lstStyle/>
          <a:p>
            <a:fld id="{9DABC7DD-54E2-4027-A1D0-30253A256EC1}" type="datetimeFigureOut">
              <a:rPr lang="en-CA" smtClean="0"/>
              <a:t>2023-03-07</a:t>
            </a:fld>
            <a:endParaRPr lang="en-CA"/>
          </a:p>
        </p:txBody>
      </p:sp>
      <p:sp>
        <p:nvSpPr>
          <p:cNvPr id="5" name="Footer Placeholder 4">
            <a:extLst>
              <a:ext uri="{FF2B5EF4-FFF2-40B4-BE49-F238E27FC236}">
                <a16:creationId xmlns:a16="http://schemas.microsoft.com/office/drawing/2014/main" id="{B9E0B5D7-A95A-611C-CA95-E5BB8F8D4A9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0DB3751-3A5E-7D6A-0D49-110F50129070}"/>
              </a:ext>
            </a:extLst>
          </p:cNvPr>
          <p:cNvSpPr>
            <a:spLocks noGrp="1"/>
          </p:cNvSpPr>
          <p:nvPr>
            <p:ph type="sldNum" sz="quarter" idx="12"/>
          </p:nvPr>
        </p:nvSpPr>
        <p:spPr/>
        <p:txBody>
          <a:bodyPr/>
          <a:lstStyle/>
          <a:p>
            <a:fld id="{F25DB4CF-153E-46E1-A396-568FF1735629}" type="slidenum">
              <a:rPr lang="en-CA" smtClean="0"/>
              <a:t>‹#›</a:t>
            </a:fld>
            <a:endParaRPr lang="en-CA"/>
          </a:p>
        </p:txBody>
      </p:sp>
    </p:spTree>
    <p:extLst>
      <p:ext uri="{BB962C8B-B14F-4D97-AF65-F5344CB8AC3E}">
        <p14:creationId xmlns:p14="http://schemas.microsoft.com/office/powerpoint/2010/main" val="3786885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C884C-9A42-213E-822E-63A8D7CB0EC8}"/>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7C9585F-718C-95E5-649A-8579B9B287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B645C5A-2A22-23EC-B6EB-2D64FD394613}"/>
              </a:ext>
            </a:extLst>
          </p:cNvPr>
          <p:cNvSpPr>
            <a:spLocks noGrp="1"/>
          </p:cNvSpPr>
          <p:nvPr>
            <p:ph type="dt" sz="half" idx="10"/>
          </p:nvPr>
        </p:nvSpPr>
        <p:spPr/>
        <p:txBody>
          <a:bodyPr/>
          <a:lstStyle/>
          <a:p>
            <a:fld id="{9DABC7DD-54E2-4027-A1D0-30253A256EC1}" type="datetimeFigureOut">
              <a:rPr lang="en-CA" smtClean="0"/>
              <a:t>2023-03-07</a:t>
            </a:fld>
            <a:endParaRPr lang="en-CA"/>
          </a:p>
        </p:txBody>
      </p:sp>
      <p:sp>
        <p:nvSpPr>
          <p:cNvPr id="5" name="Footer Placeholder 4">
            <a:extLst>
              <a:ext uri="{FF2B5EF4-FFF2-40B4-BE49-F238E27FC236}">
                <a16:creationId xmlns:a16="http://schemas.microsoft.com/office/drawing/2014/main" id="{1ED6FF0C-78BA-A8C4-6911-E901BC00593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BA708F7-CAF9-68ED-6EDC-24EAFF1A8BC3}"/>
              </a:ext>
            </a:extLst>
          </p:cNvPr>
          <p:cNvSpPr>
            <a:spLocks noGrp="1"/>
          </p:cNvSpPr>
          <p:nvPr>
            <p:ph type="sldNum" sz="quarter" idx="12"/>
          </p:nvPr>
        </p:nvSpPr>
        <p:spPr/>
        <p:txBody>
          <a:bodyPr/>
          <a:lstStyle/>
          <a:p>
            <a:fld id="{F25DB4CF-153E-46E1-A396-568FF1735629}" type="slidenum">
              <a:rPr lang="en-CA" smtClean="0"/>
              <a:t>‹#›</a:t>
            </a:fld>
            <a:endParaRPr lang="en-CA"/>
          </a:p>
        </p:txBody>
      </p:sp>
    </p:spTree>
    <p:extLst>
      <p:ext uri="{BB962C8B-B14F-4D97-AF65-F5344CB8AC3E}">
        <p14:creationId xmlns:p14="http://schemas.microsoft.com/office/powerpoint/2010/main" val="1435423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900B22-E279-F69B-2657-DD3D26711F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0FB1B15-944D-8A42-2F68-42E85C9787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147F569-FE98-C3EA-97BD-D209D33CB2CA}"/>
              </a:ext>
            </a:extLst>
          </p:cNvPr>
          <p:cNvSpPr>
            <a:spLocks noGrp="1"/>
          </p:cNvSpPr>
          <p:nvPr>
            <p:ph type="dt" sz="half" idx="10"/>
          </p:nvPr>
        </p:nvSpPr>
        <p:spPr/>
        <p:txBody>
          <a:bodyPr/>
          <a:lstStyle/>
          <a:p>
            <a:fld id="{9DABC7DD-54E2-4027-A1D0-30253A256EC1}" type="datetimeFigureOut">
              <a:rPr lang="en-CA" smtClean="0"/>
              <a:t>2023-03-07</a:t>
            </a:fld>
            <a:endParaRPr lang="en-CA"/>
          </a:p>
        </p:txBody>
      </p:sp>
      <p:sp>
        <p:nvSpPr>
          <p:cNvPr id="5" name="Footer Placeholder 4">
            <a:extLst>
              <a:ext uri="{FF2B5EF4-FFF2-40B4-BE49-F238E27FC236}">
                <a16:creationId xmlns:a16="http://schemas.microsoft.com/office/drawing/2014/main" id="{C687AE9F-10A4-BA94-D3E3-ED62A8FF312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32685BF-95C4-D5D0-143A-179D4C853889}"/>
              </a:ext>
            </a:extLst>
          </p:cNvPr>
          <p:cNvSpPr>
            <a:spLocks noGrp="1"/>
          </p:cNvSpPr>
          <p:nvPr>
            <p:ph type="sldNum" sz="quarter" idx="12"/>
          </p:nvPr>
        </p:nvSpPr>
        <p:spPr/>
        <p:txBody>
          <a:bodyPr/>
          <a:lstStyle/>
          <a:p>
            <a:fld id="{F25DB4CF-153E-46E1-A396-568FF1735629}" type="slidenum">
              <a:rPr lang="en-CA" smtClean="0"/>
              <a:t>‹#›</a:t>
            </a:fld>
            <a:endParaRPr lang="en-CA"/>
          </a:p>
        </p:txBody>
      </p:sp>
    </p:spTree>
    <p:extLst>
      <p:ext uri="{BB962C8B-B14F-4D97-AF65-F5344CB8AC3E}">
        <p14:creationId xmlns:p14="http://schemas.microsoft.com/office/powerpoint/2010/main" val="2298262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3E293-D222-77BB-1399-DCC61AE29BD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610F44-A341-ABCA-6981-4C900CCBF3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E0E40BF-308F-9666-29DE-F06F01D092FA}"/>
              </a:ext>
            </a:extLst>
          </p:cNvPr>
          <p:cNvSpPr>
            <a:spLocks noGrp="1"/>
          </p:cNvSpPr>
          <p:nvPr>
            <p:ph type="dt" sz="half" idx="10"/>
          </p:nvPr>
        </p:nvSpPr>
        <p:spPr/>
        <p:txBody>
          <a:bodyPr/>
          <a:lstStyle/>
          <a:p>
            <a:fld id="{9DABC7DD-54E2-4027-A1D0-30253A256EC1}" type="datetimeFigureOut">
              <a:rPr lang="en-CA" smtClean="0"/>
              <a:t>2023-03-07</a:t>
            </a:fld>
            <a:endParaRPr lang="en-CA"/>
          </a:p>
        </p:txBody>
      </p:sp>
      <p:sp>
        <p:nvSpPr>
          <p:cNvPr id="5" name="Footer Placeholder 4">
            <a:extLst>
              <a:ext uri="{FF2B5EF4-FFF2-40B4-BE49-F238E27FC236}">
                <a16:creationId xmlns:a16="http://schemas.microsoft.com/office/drawing/2014/main" id="{0EA0FA03-7C8F-3480-1410-249FC2C8DE6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8B4D792-1300-A3E8-7A1E-BF95A31CD20F}"/>
              </a:ext>
            </a:extLst>
          </p:cNvPr>
          <p:cNvSpPr>
            <a:spLocks noGrp="1"/>
          </p:cNvSpPr>
          <p:nvPr>
            <p:ph type="sldNum" sz="quarter" idx="12"/>
          </p:nvPr>
        </p:nvSpPr>
        <p:spPr/>
        <p:txBody>
          <a:bodyPr/>
          <a:lstStyle/>
          <a:p>
            <a:fld id="{F25DB4CF-153E-46E1-A396-568FF1735629}" type="slidenum">
              <a:rPr lang="en-CA" smtClean="0"/>
              <a:t>‹#›</a:t>
            </a:fld>
            <a:endParaRPr lang="en-CA"/>
          </a:p>
        </p:txBody>
      </p:sp>
    </p:spTree>
    <p:extLst>
      <p:ext uri="{BB962C8B-B14F-4D97-AF65-F5344CB8AC3E}">
        <p14:creationId xmlns:p14="http://schemas.microsoft.com/office/powerpoint/2010/main" val="4181284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1D8DA-F74E-25C6-2A99-5159AA1936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6EC1F70C-0BCB-156F-E3E5-0EC27208AC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484489-1082-CFEB-433F-42408786F450}"/>
              </a:ext>
            </a:extLst>
          </p:cNvPr>
          <p:cNvSpPr>
            <a:spLocks noGrp="1"/>
          </p:cNvSpPr>
          <p:nvPr>
            <p:ph type="dt" sz="half" idx="10"/>
          </p:nvPr>
        </p:nvSpPr>
        <p:spPr/>
        <p:txBody>
          <a:bodyPr/>
          <a:lstStyle/>
          <a:p>
            <a:fld id="{9DABC7DD-54E2-4027-A1D0-30253A256EC1}" type="datetimeFigureOut">
              <a:rPr lang="en-CA" smtClean="0"/>
              <a:t>2023-03-07</a:t>
            </a:fld>
            <a:endParaRPr lang="en-CA"/>
          </a:p>
        </p:txBody>
      </p:sp>
      <p:sp>
        <p:nvSpPr>
          <p:cNvPr id="5" name="Footer Placeholder 4">
            <a:extLst>
              <a:ext uri="{FF2B5EF4-FFF2-40B4-BE49-F238E27FC236}">
                <a16:creationId xmlns:a16="http://schemas.microsoft.com/office/drawing/2014/main" id="{783D9BFC-3E6F-E672-3008-B754D44086C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47240E0-43A4-B300-339A-15C7A53E1EB2}"/>
              </a:ext>
            </a:extLst>
          </p:cNvPr>
          <p:cNvSpPr>
            <a:spLocks noGrp="1"/>
          </p:cNvSpPr>
          <p:nvPr>
            <p:ph type="sldNum" sz="quarter" idx="12"/>
          </p:nvPr>
        </p:nvSpPr>
        <p:spPr/>
        <p:txBody>
          <a:bodyPr/>
          <a:lstStyle/>
          <a:p>
            <a:fld id="{F25DB4CF-153E-46E1-A396-568FF1735629}" type="slidenum">
              <a:rPr lang="en-CA" smtClean="0"/>
              <a:t>‹#›</a:t>
            </a:fld>
            <a:endParaRPr lang="en-CA"/>
          </a:p>
        </p:txBody>
      </p:sp>
    </p:spTree>
    <p:extLst>
      <p:ext uri="{BB962C8B-B14F-4D97-AF65-F5344CB8AC3E}">
        <p14:creationId xmlns:p14="http://schemas.microsoft.com/office/powerpoint/2010/main" val="142753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24DCA-C0FF-729A-FC7D-EB1F3A97FEC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90852E5-6073-AE66-0C56-60E3ACB1A1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F3E5554-E397-DA62-F4B3-6B0F525CB0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B776EB1-E108-0593-18CF-45EA91D4B12B}"/>
              </a:ext>
            </a:extLst>
          </p:cNvPr>
          <p:cNvSpPr>
            <a:spLocks noGrp="1"/>
          </p:cNvSpPr>
          <p:nvPr>
            <p:ph type="dt" sz="half" idx="10"/>
          </p:nvPr>
        </p:nvSpPr>
        <p:spPr/>
        <p:txBody>
          <a:bodyPr/>
          <a:lstStyle/>
          <a:p>
            <a:fld id="{9DABC7DD-54E2-4027-A1D0-30253A256EC1}" type="datetimeFigureOut">
              <a:rPr lang="en-CA" smtClean="0"/>
              <a:t>2023-03-07</a:t>
            </a:fld>
            <a:endParaRPr lang="en-CA"/>
          </a:p>
        </p:txBody>
      </p:sp>
      <p:sp>
        <p:nvSpPr>
          <p:cNvPr id="6" name="Footer Placeholder 5">
            <a:extLst>
              <a:ext uri="{FF2B5EF4-FFF2-40B4-BE49-F238E27FC236}">
                <a16:creationId xmlns:a16="http://schemas.microsoft.com/office/drawing/2014/main" id="{9CF5564B-F402-46EB-F134-67B478C4475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F59F16F-FE55-F647-F86B-A4A935B9BCFA}"/>
              </a:ext>
            </a:extLst>
          </p:cNvPr>
          <p:cNvSpPr>
            <a:spLocks noGrp="1"/>
          </p:cNvSpPr>
          <p:nvPr>
            <p:ph type="sldNum" sz="quarter" idx="12"/>
          </p:nvPr>
        </p:nvSpPr>
        <p:spPr/>
        <p:txBody>
          <a:bodyPr/>
          <a:lstStyle/>
          <a:p>
            <a:fld id="{F25DB4CF-153E-46E1-A396-568FF1735629}" type="slidenum">
              <a:rPr lang="en-CA" smtClean="0"/>
              <a:t>‹#›</a:t>
            </a:fld>
            <a:endParaRPr lang="en-CA"/>
          </a:p>
        </p:txBody>
      </p:sp>
    </p:spTree>
    <p:extLst>
      <p:ext uri="{BB962C8B-B14F-4D97-AF65-F5344CB8AC3E}">
        <p14:creationId xmlns:p14="http://schemas.microsoft.com/office/powerpoint/2010/main" val="2216696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8D603-4C0E-E62B-DE6B-FB1177650EE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EF692BF-7B00-8B0B-473E-BD912D016F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2D44D-E563-29E0-A28A-9ECF88FD42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BCA1C6A5-C240-2BBF-46F3-6104B46F0E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7F612A-4E01-714E-79FE-1AE7E7AEA6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A2ADD845-3463-AAE1-7151-1B4A30E9F894}"/>
              </a:ext>
            </a:extLst>
          </p:cNvPr>
          <p:cNvSpPr>
            <a:spLocks noGrp="1"/>
          </p:cNvSpPr>
          <p:nvPr>
            <p:ph type="dt" sz="half" idx="10"/>
          </p:nvPr>
        </p:nvSpPr>
        <p:spPr/>
        <p:txBody>
          <a:bodyPr/>
          <a:lstStyle/>
          <a:p>
            <a:fld id="{9DABC7DD-54E2-4027-A1D0-30253A256EC1}" type="datetimeFigureOut">
              <a:rPr lang="en-CA" smtClean="0"/>
              <a:t>2023-03-07</a:t>
            </a:fld>
            <a:endParaRPr lang="en-CA"/>
          </a:p>
        </p:txBody>
      </p:sp>
      <p:sp>
        <p:nvSpPr>
          <p:cNvPr id="8" name="Footer Placeholder 7">
            <a:extLst>
              <a:ext uri="{FF2B5EF4-FFF2-40B4-BE49-F238E27FC236}">
                <a16:creationId xmlns:a16="http://schemas.microsoft.com/office/drawing/2014/main" id="{F1EB4EDF-5FBD-8BC6-E501-A9500B3E376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E1FEF7B-DFAC-657B-8B49-B7D0A2B1D70F}"/>
              </a:ext>
            </a:extLst>
          </p:cNvPr>
          <p:cNvSpPr>
            <a:spLocks noGrp="1"/>
          </p:cNvSpPr>
          <p:nvPr>
            <p:ph type="sldNum" sz="quarter" idx="12"/>
          </p:nvPr>
        </p:nvSpPr>
        <p:spPr/>
        <p:txBody>
          <a:bodyPr/>
          <a:lstStyle/>
          <a:p>
            <a:fld id="{F25DB4CF-153E-46E1-A396-568FF1735629}" type="slidenum">
              <a:rPr lang="en-CA" smtClean="0"/>
              <a:t>‹#›</a:t>
            </a:fld>
            <a:endParaRPr lang="en-CA"/>
          </a:p>
        </p:txBody>
      </p:sp>
    </p:spTree>
    <p:extLst>
      <p:ext uri="{BB962C8B-B14F-4D97-AF65-F5344CB8AC3E}">
        <p14:creationId xmlns:p14="http://schemas.microsoft.com/office/powerpoint/2010/main" val="807895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A491-13B7-C4A7-4EE9-B9BFC2FF8DF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24F1BD0-65C9-FB90-0B67-4A87153DED75}"/>
              </a:ext>
            </a:extLst>
          </p:cNvPr>
          <p:cNvSpPr>
            <a:spLocks noGrp="1"/>
          </p:cNvSpPr>
          <p:nvPr>
            <p:ph type="dt" sz="half" idx="10"/>
          </p:nvPr>
        </p:nvSpPr>
        <p:spPr/>
        <p:txBody>
          <a:bodyPr/>
          <a:lstStyle/>
          <a:p>
            <a:fld id="{9DABC7DD-54E2-4027-A1D0-30253A256EC1}" type="datetimeFigureOut">
              <a:rPr lang="en-CA" smtClean="0"/>
              <a:t>2023-03-07</a:t>
            </a:fld>
            <a:endParaRPr lang="en-CA"/>
          </a:p>
        </p:txBody>
      </p:sp>
      <p:sp>
        <p:nvSpPr>
          <p:cNvPr id="4" name="Footer Placeholder 3">
            <a:extLst>
              <a:ext uri="{FF2B5EF4-FFF2-40B4-BE49-F238E27FC236}">
                <a16:creationId xmlns:a16="http://schemas.microsoft.com/office/drawing/2014/main" id="{527DB703-BA40-2968-D02B-B4C40F6D5A3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37ED0AD-5CDD-150F-C894-6F2335363A60}"/>
              </a:ext>
            </a:extLst>
          </p:cNvPr>
          <p:cNvSpPr>
            <a:spLocks noGrp="1"/>
          </p:cNvSpPr>
          <p:nvPr>
            <p:ph type="sldNum" sz="quarter" idx="12"/>
          </p:nvPr>
        </p:nvSpPr>
        <p:spPr/>
        <p:txBody>
          <a:bodyPr/>
          <a:lstStyle/>
          <a:p>
            <a:fld id="{F25DB4CF-153E-46E1-A396-568FF1735629}" type="slidenum">
              <a:rPr lang="en-CA" smtClean="0"/>
              <a:t>‹#›</a:t>
            </a:fld>
            <a:endParaRPr lang="en-CA"/>
          </a:p>
        </p:txBody>
      </p:sp>
    </p:spTree>
    <p:extLst>
      <p:ext uri="{BB962C8B-B14F-4D97-AF65-F5344CB8AC3E}">
        <p14:creationId xmlns:p14="http://schemas.microsoft.com/office/powerpoint/2010/main" val="1423009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7FCC24-4CDC-207D-C0B2-0562171FC199}"/>
              </a:ext>
            </a:extLst>
          </p:cNvPr>
          <p:cNvSpPr>
            <a:spLocks noGrp="1"/>
          </p:cNvSpPr>
          <p:nvPr>
            <p:ph type="dt" sz="half" idx="10"/>
          </p:nvPr>
        </p:nvSpPr>
        <p:spPr/>
        <p:txBody>
          <a:bodyPr/>
          <a:lstStyle/>
          <a:p>
            <a:fld id="{9DABC7DD-54E2-4027-A1D0-30253A256EC1}" type="datetimeFigureOut">
              <a:rPr lang="en-CA" smtClean="0"/>
              <a:t>2023-03-07</a:t>
            </a:fld>
            <a:endParaRPr lang="en-CA"/>
          </a:p>
        </p:txBody>
      </p:sp>
      <p:sp>
        <p:nvSpPr>
          <p:cNvPr id="3" name="Footer Placeholder 2">
            <a:extLst>
              <a:ext uri="{FF2B5EF4-FFF2-40B4-BE49-F238E27FC236}">
                <a16:creationId xmlns:a16="http://schemas.microsoft.com/office/drawing/2014/main" id="{C38BCB84-AD34-F346-79E8-A1BEEE1FB68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B895F6F-4344-2FF5-1C99-5B1386D26A5B}"/>
              </a:ext>
            </a:extLst>
          </p:cNvPr>
          <p:cNvSpPr>
            <a:spLocks noGrp="1"/>
          </p:cNvSpPr>
          <p:nvPr>
            <p:ph type="sldNum" sz="quarter" idx="12"/>
          </p:nvPr>
        </p:nvSpPr>
        <p:spPr/>
        <p:txBody>
          <a:bodyPr/>
          <a:lstStyle/>
          <a:p>
            <a:fld id="{F25DB4CF-153E-46E1-A396-568FF1735629}" type="slidenum">
              <a:rPr lang="en-CA" smtClean="0"/>
              <a:t>‹#›</a:t>
            </a:fld>
            <a:endParaRPr lang="en-CA"/>
          </a:p>
        </p:txBody>
      </p:sp>
    </p:spTree>
    <p:extLst>
      <p:ext uri="{BB962C8B-B14F-4D97-AF65-F5344CB8AC3E}">
        <p14:creationId xmlns:p14="http://schemas.microsoft.com/office/powerpoint/2010/main" val="465933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4A00D-E14C-4A22-9A78-3B3D38747C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823D0675-97CB-21AF-BCFE-262C8A4B6D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A64532F-B4A0-AF4E-1E65-372C1A2D61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3A77AA-4611-7BF5-2656-5D1F1166A87C}"/>
              </a:ext>
            </a:extLst>
          </p:cNvPr>
          <p:cNvSpPr>
            <a:spLocks noGrp="1"/>
          </p:cNvSpPr>
          <p:nvPr>
            <p:ph type="dt" sz="half" idx="10"/>
          </p:nvPr>
        </p:nvSpPr>
        <p:spPr/>
        <p:txBody>
          <a:bodyPr/>
          <a:lstStyle/>
          <a:p>
            <a:fld id="{9DABC7DD-54E2-4027-A1D0-30253A256EC1}" type="datetimeFigureOut">
              <a:rPr lang="en-CA" smtClean="0"/>
              <a:t>2023-03-07</a:t>
            </a:fld>
            <a:endParaRPr lang="en-CA"/>
          </a:p>
        </p:txBody>
      </p:sp>
      <p:sp>
        <p:nvSpPr>
          <p:cNvPr id="6" name="Footer Placeholder 5">
            <a:extLst>
              <a:ext uri="{FF2B5EF4-FFF2-40B4-BE49-F238E27FC236}">
                <a16:creationId xmlns:a16="http://schemas.microsoft.com/office/drawing/2014/main" id="{5CDE34C2-907F-9D2E-BE7B-EE9BBBAAB5E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560590A-10FD-7B71-3FD9-E3F30159378F}"/>
              </a:ext>
            </a:extLst>
          </p:cNvPr>
          <p:cNvSpPr>
            <a:spLocks noGrp="1"/>
          </p:cNvSpPr>
          <p:nvPr>
            <p:ph type="sldNum" sz="quarter" idx="12"/>
          </p:nvPr>
        </p:nvSpPr>
        <p:spPr/>
        <p:txBody>
          <a:bodyPr/>
          <a:lstStyle/>
          <a:p>
            <a:fld id="{F25DB4CF-153E-46E1-A396-568FF1735629}" type="slidenum">
              <a:rPr lang="en-CA" smtClean="0"/>
              <a:t>‹#›</a:t>
            </a:fld>
            <a:endParaRPr lang="en-CA"/>
          </a:p>
        </p:txBody>
      </p:sp>
    </p:spTree>
    <p:extLst>
      <p:ext uri="{BB962C8B-B14F-4D97-AF65-F5344CB8AC3E}">
        <p14:creationId xmlns:p14="http://schemas.microsoft.com/office/powerpoint/2010/main" val="1194236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42EAB-6741-095B-9712-CD90DC15F6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7F91523-646B-4EF1-B2E2-03F8C4BB46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B30B2911-ED1F-A932-6B97-BD27588D7C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6BD3FF-4668-3B38-D5E1-E5845DCFE069}"/>
              </a:ext>
            </a:extLst>
          </p:cNvPr>
          <p:cNvSpPr>
            <a:spLocks noGrp="1"/>
          </p:cNvSpPr>
          <p:nvPr>
            <p:ph type="dt" sz="half" idx="10"/>
          </p:nvPr>
        </p:nvSpPr>
        <p:spPr/>
        <p:txBody>
          <a:bodyPr/>
          <a:lstStyle/>
          <a:p>
            <a:fld id="{9DABC7DD-54E2-4027-A1D0-30253A256EC1}" type="datetimeFigureOut">
              <a:rPr lang="en-CA" smtClean="0"/>
              <a:t>2023-03-07</a:t>
            </a:fld>
            <a:endParaRPr lang="en-CA"/>
          </a:p>
        </p:txBody>
      </p:sp>
      <p:sp>
        <p:nvSpPr>
          <p:cNvPr id="6" name="Footer Placeholder 5">
            <a:extLst>
              <a:ext uri="{FF2B5EF4-FFF2-40B4-BE49-F238E27FC236}">
                <a16:creationId xmlns:a16="http://schemas.microsoft.com/office/drawing/2014/main" id="{7F23959F-4696-204E-D2B4-C2C27BD3BE6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DC987ED-5E79-AB7F-93E7-387285BE6D2C}"/>
              </a:ext>
            </a:extLst>
          </p:cNvPr>
          <p:cNvSpPr>
            <a:spLocks noGrp="1"/>
          </p:cNvSpPr>
          <p:nvPr>
            <p:ph type="sldNum" sz="quarter" idx="12"/>
          </p:nvPr>
        </p:nvSpPr>
        <p:spPr/>
        <p:txBody>
          <a:bodyPr/>
          <a:lstStyle/>
          <a:p>
            <a:fld id="{F25DB4CF-153E-46E1-A396-568FF1735629}" type="slidenum">
              <a:rPr lang="en-CA" smtClean="0"/>
              <a:t>‹#›</a:t>
            </a:fld>
            <a:endParaRPr lang="en-CA"/>
          </a:p>
        </p:txBody>
      </p:sp>
    </p:spTree>
    <p:extLst>
      <p:ext uri="{BB962C8B-B14F-4D97-AF65-F5344CB8AC3E}">
        <p14:creationId xmlns:p14="http://schemas.microsoft.com/office/powerpoint/2010/main" val="3201240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20FAED-373C-E455-F94C-C5C0D0FBC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D6E7036-7FFF-7619-E7B1-2DAC71D161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5346B02-CAD2-AA8A-0540-8DF240CFD0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BC7DD-54E2-4027-A1D0-30253A256EC1}" type="datetimeFigureOut">
              <a:rPr lang="en-CA" smtClean="0"/>
              <a:t>2023-03-07</a:t>
            </a:fld>
            <a:endParaRPr lang="en-CA"/>
          </a:p>
        </p:txBody>
      </p:sp>
      <p:sp>
        <p:nvSpPr>
          <p:cNvPr id="5" name="Footer Placeholder 4">
            <a:extLst>
              <a:ext uri="{FF2B5EF4-FFF2-40B4-BE49-F238E27FC236}">
                <a16:creationId xmlns:a16="http://schemas.microsoft.com/office/drawing/2014/main" id="{DE936DA2-06C1-8C7B-D2E2-3D68A7A725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D04A3C29-B50E-749C-D291-A7EFE11E0A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DB4CF-153E-46E1-A396-568FF1735629}" type="slidenum">
              <a:rPr lang="en-CA" smtClean="0"/>
              <a:t>‹#›</a:t>
            </a:fld>
            <a:endParaRPr lang="en-CA"/>
          </a:p>
        </p:txBody>
      </p:sp>
    </p:spTree>
    <p:extLst>
      <p:ext uri="{BB962C8B-B14F-4D97-AF65-F5344CB8AC3E}">
        <p14:creationId xmlns:p14="http://schemas.microsoft.com/office/powerpoint/2010/main" val="60201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psycnet.apa.org/doi/10.1037/0021-843X.109.3.504" TargetMode="External"/><Relationship Id="rId3" Type="http://schemas.openxmlformats.org/officeDocument/2006/relationships/hyperlink" Target="https://doi.org/10.1016/j.cpr.2009.11.004" TargetMode="External"/><Relationship Id="rId7" Type="http://schemas.openxmlformats.org/officeDocument/2006/relationships/hyperlink" Target="https://doi.org/10.1037/t03801-000" TargetMode="External"/><Relationship Id="rId12" Type="http://schemas.openxmlformats.org/officeDocument/2006/relationships/hyperlink" Target="https://doi.org/10.1145/3290605.330039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doi.org/10.1177/2054270414533323" TargetMode="External"/><Relationship Id="rId11" Type="http://schemas.openxmlformats.org/officeDocument/2006/relationships/hyperlink" Target="https://doi.org/10.1145/3290605" TargetMode="External"/><Relationship Id="rId5" Type="http://schemas.openxmlformats.org/officeDocument/2006/relationships/hyperlink" Target="https://psycnet.apa.org/doi/10.1037/a0019408" TargetMode="External"/><Relationship Id="rId10" Type="http://schemas.openxmlformats.org/officeDocument/2006/relationships/hyperlink" Target="https://doi.org/10.1145/3411764.3445092" TargetMode="External"/><Relationship Id="rId4" Type="http://schemas.openxmlformats.org/officeDocument/2006/relationships/hyperlink" Target="https://doi.org/10.1111/j.1758-0854.2012.01078.x" TargetMode="External"/><Relationship Id="rId9" Type="http://schemas.openxmlformats.org/officeDocument/2006/relationships/hyperlink" Target="https://doi.org/10.1007/s13398-014-0173-7.2"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72BC1CF5-415C-4DAE-B2C2-A8BF9A1D5A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5">
            <a:extLst>
              <a:ext uri="{FF2B5EF4-FFF2-40B4-BE49-F238E27FC236}">
                <a16:creationId xmlns:a16="http://schemas.microsoft.com/office/drawing/2014/main" id="{6C651D0D-A2E7-46B3-BEEA-71161FCA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9782" y="1654168"/>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6">
            <a:extLst>
              <a:ext uri="{FF2B5EF4-FFF2-40B4-BE49-F238E27FC236}">
                <a16:creationId xmlns:a16="http://schemas.microsoft.com/office/drawing/2014/main" id="{9CBEA7DB-1BAC-4A39-817B-82928B7F8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311136"/>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7">
            <a:extLst>
              <a:ext uri="{FF2B5EF4-FFF2-40B4-BE49-F238E27FC236}">
                <a16:creationId xmlns:a16="http://schemas.microsoft.com/office/drawing/2014/main" id="{EADF9EA0-3A2A-4F0A-9C86-FBAB53E9C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126737"/>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Rectangle 8">
            <a:extLst>
              <a:ext uri="{FF2B5EF4-FFF2-40B4-BE49-F238E27FC236}">
                <a16:creationId xmlns:a16="http://schemas.microsoft.com/office/drawing/2014/main" id="{A30A2C81-7CE8-4A85-9E15-548E7F466F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258859" y="1118007"/>
            <a:ext cx="5634295"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82A88ED-6ED7-453B-B953-E0D712128F83}"/>
              </a:ext>
            </a:extLst>
          </p:cNvPr>
          <p:cNvSpPr>
            <a:spLocks noGrp="1"/>
          </p:cNvSpPr>
          <p:nvPr>
            <p:ph type="ctrTitle"/>
          </p:nvPr>
        </p:nvSpPr>
        <p:spPr>
          <a:xfrm>
            <a:off x="1570455" y="1426969"/>
            <a:ext cx="5158973" cy="2508423"/>
          </a:xfrm>
        </p:spPr>
        <p:txBody>
          <a:bodyPr>
            <a:normAutofit/>
          </a:bodyPr>
          <a:lstStyle/>
          <a:p>
            <a:pPr algn="l"/>
            <a:r>
              <a:rPr lang="en-CA" sz="3400" b="1" dirty="0">
                <a:solidFill>
                  <a:srgbClr val="FFFFFF"/>
                </a:solidFill>
                <a:effectLst/>
              </a:rPr>
              <a:t>The Consequences of Emotion Regulation for Mental Health and Burnout for Content Moderators</a:t>
            </a:r>
            <a:endParaRPr lang="en-CA" sz="3400" dirty="0">
              <a:solidFill>
                <a:srgbClr val="FFFFFF"/>
              </a:solidFill>
            </a:endParaRPr>
          </a:p>
        </p:txBody>
      </p:sp>
      <p:sp>
        <p:nvSpPr>
          <p:cNvPr id="3" name="Subtitle 2">
            <a:extLst>
              <a:ext uri="{FF2B5EF4-FFF2-40B4-BE49-F238E27FC236}">
                <a16:creationId xmlns:a16="http://schemas.microsoft.com/office/drawing/2014/main" id="{4F3DE6C8-C46C-611B-0AF4-091CAE88E39E}"/>
              </a:ext>
            </a:extLst>
          </p:cNvPr>
          <p:cNvSpPr>
            <a:spLocks noGrp="1"/>
          </p:cNvSpPr>
          <p:nvPr>
            <p:ph type="subTitle" idx="1"/>
          </p:nvPr>
        </p:nvSpPr>
        <p:spPr>
          <a:xfrm>
            <a:off x="1524000" y="4810308"/>
            <a:ext cx="4572000" cy="1076551"/>
          </a:xfrm>
        </p:spPr>
        <p:txBody>
          <a:bodyPr>
            <a:normAutofit/>
          </a:bodyPr>
          <a:lstStyle/>
          <a:p>
            <a:pPr algn="r"/>
            <a:r>
              <a:rPr lang="en-US" sz="1100"/>
              <a:t>Casey J. Hopper (He/Him)</a:t>
            </a:r>
          </a:p>
          <a:p>
            <a:pPr algn="r"/>
            <a:r>
              <a:rPr lang="en-US" sz="1100"/>
              <a:t>Department of Psychology, Thompson Rivers University </a:t>
            </a:r>
          </a:p>
          <a:p>
            <a:pPr algn="r"/>
            <a:r>
              <a:rPr lang="en-US" sz="1100"/>
              <a:t>PSYCH 4990: Honours </a:t>
            </a:r>
          </a:p>
          <a:p>
            <a:pPr algn="r"/>
            <a:r>
              <a:rPr lang="en-US" sz="1100"/>
              <a:t>Dr. Catherine Ortner and Hayleigh Armstrong</a:t>
            </a:r>
          </a:p>
          <a:p>
            <a:pPr algn="r"/>
            <a:endParaRPr lang="en-CA" sz="1100"/>
          </a:p>
        </p:txBody>
      </p:sp>
      <p:pic>
        <p:nvPicPr>
          <p:cNvPr id="4" name="Picture 3">
            <a:extLst>
              <a:ext uri="{FF2B5EF4-FFF2-40B4-BE49-F238E27FC236}">
                <a16:creationId xmlns:a16="http://schemas.microsoft.com/office/drawing/2014/main" id="{EA83C258-1F54-4F29-AFE3-767370EC2C0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426518" y="2471038"/>
            <a:ext cx="3966906" cy="2062791"/>
          </a:xfrm>
          <a:prstGeom prst="rect">
            <a:avLst/>
          </a:prstGeom>
          <a:noFill/>
          <a:extLst>
            <a:ext uri="{909E8E84-426E-40dd-AFC4-6F175D3DCCD1}">
              <a14:hiddenFill xmlns="" xmlns:lc="http://schemas.openxmlformats.org/drawingml/2006/lockedCanvas" xmlns:a14="http://schemas.microsoft.com/office/drawing/2010/main">
                <a:solidFill>
                  <a:srgbClr val="FFFFFF"/>
                </a:solidFill>
              </a14:hiddenFill>
            </a:ext>
          </a:extLst>
        </p:spPr>
      </p:pic>
    </p:spTree>
    <p:extLst>
      <p:ext uri="{BB962C8B-B14F-4D97-AF65-F5344CB8AC3E}">
        <p14:creationId xmlns:p14="http://schemas.microsoft.com/office/powerpoint/2010/main" val="817883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EE0F0F-2028-A61E-DD20-451091C47608}"/>
              </a:ext>
            </a:extLst>
          </p:cNvPr>
          <p:cNvSpPr>
            <a:spLocks noGrp="1"/>
          </p:cNvSpPr>
          <p:nvPr>
            <p:ph type="title"/>
          </p:nvPr>
        </p:nvSpPr>
        <p:spPr>
          <a:xfrm>
            <a:off x="934872" y="982272"/>
            <a:ext cx="3388419" cy="4560970"/>
          </a:xfrm>
        </p:spPr>
        <p:txBody>
          <a:bodyPr>
            <a:normAutofit/>
          </a:bodyPr>
          <a:lstStyle/>
          <a:p>
            <a:r>
              <a:rPr lang="en-CA" sz="4000">
                <a:solidFill>
                  <a:srgbClr val="FFFFFF"/>
                </a:solidFill>
              </a:rPr>
              <a:t>Conclusion </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95BBA7E6-71B3-1A88-64D3-1921C5AA4D19}"/>
              </a:ext>
            </a:extLst>
          </p:cNvPr>
          <p:cNvSpPr>
            <a:spLocks noGrp="1"/>
          </p:cNvSpPr>
          <p:nvPr>
            <p:ph idx="1"/>
          </p:nvPr>
        </p:nvSpPr>
        <p:spPr>
          <a:xfrm>
            <a:off x="5221862" y="1719618"/>
            <a:ext cx="5948831" cy="4334629"/>
          </a:xfrm>
        </p:spPr>
        <p:txBody>
          <a:bodyPr anchor="ctr">
            <a:normAutofit/>
          </a:bodyPr>
          <a:lstStyle/>
          <a:p>
            <a:r>
              <a:rPr lang="en-CA" sz="2400">
                <a:solidFill>
                  <a:srgbClr val="FEFFFF"/>
                </a:solidFill>
              </a:rPr>
              <a:t>Understand how moderators regulate their emotions.</a:t>
            </a:r>
          </a:p>
          <a:p>
            <a:r>
              <a:rPr lang="en-CA" sz="2400">
                <a:solidFill>
                  <a:srgbClr val="FEFFFF"/>
                </a:solidFill>
              </a:rPr>
              <a:t>Design effective treatment methods.</a:t>
            </a:r>
          </a:p>
          <a:p>
            <a:r>
              <a:rPr lang="en-CA" sz="2400">
                <a:solidFill>
                  <a:srgbClr val="FEFFFF"/>
                </a:solidFill>
              </a:rPr>
              <a:t>Understand the presence of psychopathology symptoms in content moderators.</a:t>
            </a:r>
          </a:p>
        </p:txBody>
      </p:sp>
    </p:spTree>
    <p:extLst>
      <p:ext uri="{BB962C8B-B14F-4D97-AF65-F5344CB8AC3E}">
        <p14:creationId xmlns:p14="http://schemas.microsoft.com/office/powerpoint/2010/main" val="1410462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F1B875E7-3976-F294-156B-DFCDFB445141}"/>
              </a:ext>
            </a:extLst>
          </p:cNvPr>
          <p:cNvSpPr>
            <a:spLocks noGrp="1"/>
          </p:cNvSpPr>
          <p:nvPr>
            <p:ph type="title"/>
          </p:nvPr>
        </p:nvSpPr>
        <p:spPr>
          <a:xfrm>
            <a:off x="1098468" y="885651"/>
            <a:ext cx="3229803" cy="4624603"/>
          </a:xfrm>
        </p:spPr>
        <p:txBody>
          <a:bodyPr>
            <a:normAutofit/>
          </a:bodyPr>
          <a:lstStyle/>
          <a:p>
            <a:r>
              <a:rPr lang="en-CA" sz="3100">
                <a:solidFill>
                  <a:srgbClr val="FFFFFF"/>
                </a:solidFill>
              </a:rPr>
              <a:t>Acknowledgments </a:t>
            </a:r>
          </a:p>
        </p:txBody>
      </p:sp>
      <p:sp>
        <p:nvSpPr>
          <p:cNvPr id="3" name="Content Placeholder 2">
            <a:extLst>
              <a:ext uri="{FF2B5EF4-FFF2-40B4-BE49-F238E27FC236}">
                <a16:creationId xmlns:a16="http://schemas.microsoft.com/office/drawing/2014/main" id="{DD0694F0-9E88-BE62-10FA-9F9A975ADECE}"/>
              </a:ext>
            </a:extLst>
          </p:cNvPr>
          <p:cNvSpPr>
            <a:spLocks noGrp="1"/>
          </p:cNvSpPr>
          <p:nvPr>
            <p:ph idx="1"/>
          </p:nvPr>
        </p:nvSpPr>
        <p:spPr>
          <a:xfrm>
            <a:off x="4978708" y="885651"/>
            <a:ext cx="6525220" cy="4616849"/>
          </a:xfrm>
        </p:spPr>
        <p:txBody>
          <a:bodyPr anchor="ctr">
            <a:normAutofit/>
          </a:bodyPr>
          <a:lstStyle/>
          <a:p>
            <a:r>
              <a:rPr lang="en-CA" sz="2400"/>
              <a:t>Supervisor: Dr. Catherine Ortner </a:t>
            </a:r>
          </a:p>
          <a:p>
            <a:r>
              <a:rPr lang="en-CA" sz="2400"/>
              <a:t>Nadia Brown, Managing Partner, Rebuilding Thoughts</a:t>
            </a:r>
          </a:p>
        </p:txBody>
      </p:sp>
    </p:spTree>
    <p:extLst>
      <p:ext uri="{BB962C8B-B14F-4D97-AF65-F5344CB8AC3E}">
        <p14:creationId xmlns:p14="http://schemas.microsoft.com/office/powerpoint/2010/main" val="2962204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285630-E11A-4CC4-800A-68532E743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8">
            <a:extLst>
              <a:ext uri="{FF2B5EF4-FFF2-40B4-BE49-F238E27FC236}">
                <a16:creationId xmlns:a16="http://schemas.microsoft.com/office/drawing/2014/main" id="{069B0493-EC1B-42FD-A38E-D4620EA2C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6152" y="2355786"/>
            <a:ext cx="5782800"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5">
            <a:extLst>
              <a:ext uri="{FF2B5EF4-FFF2-40B4-BE49-F238E27FC236}">
                <a16:creationId xmlns:a16="http://schemas.microsoft.com/office/drawing/2014/main" id="{D263E12D-D6FE-41E6-98B7-EBA88FED2E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9782" y="1654168"/>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80FAEE97-8C0C-4ED5-BC7D-C6870947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311136"/>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5BFAC9A7-CED6-40CD-BC73-6B06ECAC2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126737"/>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8">
            <a:extLst>
              <a:ext uri="{FF2B5EF4-FFF2-40B4-BE49-F238E27FC236}">
                <a16:creationId xmlns:a16="http://schemas.microsoft.com/office/drawing/2014/main" id="{880D38C5-CFB9-4498-AD9C-38B2BBF65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9168" y="1126737"/>
            <a:ext cx="5795510"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0D1E01D-F77D-C85A-5E37-A8B91D43B8B7}"/>
              </a:ext>
            </a:extLst>
          </p:cNvPr>
          <p:cNvSpPr>
            <a:spLocks noGrp="1"/>
          </p:cNvSpPr>
          <p:nvPr>
            <p:ph type="title"/>
          </p:nvPr>
        </p:nvSpPr>
        <p:spPr>
          <a:xfrm>
            <a:off x="1411113" y="1448470"/>
            <a:ext cx="5149124" cy="2870805"/>
          </a:xfrm>
        </p:spPr>
        <p:txBody>
          <a:bodyPr vert="horz" lIns="91440" tIns="45720" rIns="91440" bIns="45720" rtlCol="0" anchor="b">
            <a:normAutofit/>
          </a:bodyPr>
          <a:lstStyle/>
          <a:p>
            <a:pPr algn="r"/>
            <a:r>
              <a:rPr lang="en-US" sz="4800" kern="1200">
                <a:solidFill>
                  <a:srgbClr val="FFFFFF"/>
                </a:solidFill>
                <a:latin typeface="+mj-lt"/>
                <a:ea typeface="+mj-ea"/>
                <a:cs typeface="+mj-cs"/>
              </a:rPr>
              <a:t>Thank you for listening slide</a:t>
            </a:r>
          </a:p>
        </p:txBody>
      </p:sp>
    </p:spTree>
    <p:extLst>
      <p:ext uri="{BB962C8B-B14F-4D97-AF65-F5344CB8AC3E}">
        <p14:creationId xmlns:p14="http://schemas.microsoft.com/office/powerpoint/2010/main" val="794067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75A2A-48A7-6F3B-959C-8C006B5A7085}"/>
              </a:ext>
            </a:extLst>
          </p:cNvPr>
          <p:cNvSpPr>
            <a:spLocks noGrp="1"/>
          </p:cNvSpPr>
          <p:nvPr>
            <p:ph type="title"/>
          </p:nvPr>
        </p:nvSpPr>
        <p:spPr>
          <a:xfrm>
            <a:off x="838200" y="1"/>
            <a:ext cx="10515600" cy="1153885"/>
          </a:xfrm>
        </p:spPr>
        <p:txBody>
          <a:bodyPr/>
          <a:lstStyle/>
          <a:p>
            <a:pPr algn="ctr"/>
            <a:r>
              <a:rPr lang="en-CA"/>
              <a:t>References</a:t>
            </a:r>
          </a:p>
        </p:txBody>
      </p:sp>
      <p:sp>
        <p:nvSpPr>
          <p:cNvPr id="3" name="Content Placeholder 2">
            <a:extLst>
              <a:ext uri="{FF2B5EF4-FFF2-40B4-BE49-F238E27FC236}">
                <a16:creationId xmlns:a16="http://schemas.microsoft.com/office/drawing/2014/main" id="{31391A07-4F66-A001-8933-C5B43E4F4E66}"/>
              </a:ext>
            </a:extLst>
          </p:cNvPr>
          <p:cNvSpPr>
            <a:spLocks noGrp="1"/>
          </p:cNvSpPr>
          <p:nvPr>
            <p:ph idx="1"/>
          </p:nvPr>
        </p:nvSpPr>
        <p:spPr>
          <a:xfrm>
            <a:off x="0" y="979714"/>
            <a:ext cx="12192000" cy="5878285"/>
          </a:xfrm>
        </p:spPr>
        <p:txBody>
          <a:bodyPr>
            <a:normAutofit fontScale="25000" lnSpcReduction="20000"/>
          </a:bodyPr>
          <a:lstStyle/>
          <a:p>
            <a:pPr marL="0" marR="356870" indent="0">
              <a:lnSpc>
                <a:spcPct val="200000"/>
              </a:lnSpc>
              <a:spcBef>
                <a:spcPts val="0"/>
              </a:spcBef>
              <a:spcAft>
                <a:spcPts val="0"/>
              </a:spcAft>
              <a:buNone/>
            </a:pPr>
            <a:r>
              <a:rPr lang="en-CA" sz="3600" err="1">
                <a:solidFill>
                  <a:srgbClr val="000000"/>
                </a:solidFill>
                <a:effectLst/>
                <a:latin typeface="Times New Roman" panose="02020603050405020304" pitchFamily="18" charset="0"/>
                <a:ea typeface="Times New Roman" panose="02020603050405020304" pitchFamily="18" charset="0"/>
              </a:rPr>
              <a:t>Aldao</a:t>
            </a:r>
            <a:r>
              <a:rPr lang="en-CA" sz="3600">
                <a:solidFill>
                  <a:srgbClr val="000000"/>
                </a:solidFill>
                <a:effectLst/>
                <a:latin typeface="Times New Roman" panose="02020603050405020304" pitchFamily="18" charset="0"/>
                <a:ea typeface="Times New Roman" panose="02020603050405020304" pitchFamily="18" charset="0"/>
              </a:rPr>
              <a:t>, A., Nolen-Hoeksema, S., &amp; Schweizer, S. (2010). Emotion-regulation strategies across psychopathology: A meta-analytic review. </a:t>
            </a:r>
            <a:r>
              <a:rPr lang="en-CA" sz="3600" i="1">
                <a:solidFill>
                  <a:srgbClr val="000000"/>
                </a:solidFill>
                <a:effectLst/>
                <a:latin typeface="Times New Roman" panose="02020603050405020304" pitchFamily="18" charset="0"/>
                <a:ea typeface="Times New Roman" panose="02020603050405020304" pitchFamily="18" charset="0"/>
              </a:rPr>
              <a:t>Clinical Psychology</a:t>
            </a:r>
            <a:r>
              <a:rPr lang="en-CA" sz="3600">
                <a:solidFill>
                  <a:srgbClr val="000000"/>
                </a:solidFill>
                <a:effectLst/>
                <a:latin typeface="Times New Roman" panose="02020603050405020304" pitchFamily="18" charset="0"/>
                <a:ea typeface="Times New Roman" panose="02020603050405020304" pitchFamily="18" charset="0"/>
              </a:rPr>
              <a:t> </a:t>
            </a:r>
            <a:r>
              <a:rPr lang="en-CA" sz="3600" i="1">
                <a:solidFill>
                  <a:srgbClr val="000000"/>
                </a:solidFill>
                <a:effectLst/>
                <a:latin typeface="Times New Roman" panose="02020603050405020304" pitchFamily="18" charset="0"/>
                <a:ea typeface="Times New Roman" panose="02020603050405020304" pitchFamily="18" charset="0"/>
              </a:rPr>
              <a:t>Review</a:t>
            </a:r>
            <a:r>
              <a:rPr lang="en-CA" sz="3600">
                <a:solidFill>
                  <a:srgbClr val="000000"/>
                </a:solidFill>
                <a:effectLst/>
                <a:latin typeface="Times New Roman" panose="02020603050405020304" pitchFamily="18" charset="0"/>
                <a:ea typeface="Times New Roman" panose="02020603050405020304" pitchFamily="18" charset="0"/>
              </a:rPr>
              <a:t>, </a:t>
            </a:r>
            <a:r>
              <a:rPr lang="en-CA" sz="3600" i="1">
                <a:solidFill>
                  <a:srgbClr val="000000"/>
                </a:solidFill>
                <a:effectLst/>
                <a:latin typeface="Times New Roman" panose="02020603050405020304" pitchFamily="18" charset="0"/>
                <a:ea typeface="Times New Roman" panose="02020603050405020304" pitchFamily="18" charset="0"/>
              </a:rPr>
              <a:t>30</a:t>
            </a:r>
            <a:r>
              <a:rPr lang="en-CA" sz="3600">
                <a:solidFill>
                  <a:srgbClr val="000000"/>
                </a:solidFill>
                <a:effectLst/>
                <a:latin typeface="Times New Roman" panose="02020603050405020304" pitchFamily="18" charset="0"/>
                <a:ea typeface="Times New Roman" panose="02020603050405020304" pitchFamily="18" charset="0"/>
              </a:rPr>
              <a:t>(2), 217–237.</a:t>
            </a:r>
            <a:r>
              <a:rPr lang="en-CA" sz="3600" u="sng">
                <a:solidFill>
                  <a:srgbClr val="000000"/>
                </a:solidFill>
                <a:effectLst/>
                <a:latin typeface="Times New Roman" panose="02020603050405020304" pitchFamily="18" charset="0"/>
                <a:ea typeface="Times New Roman" panose="02020603050405020304" pitchFamily="18" charset="0"/>
                <a:hlinkClick r:id="rId3"/>
              </a:rPr>
              <a:t> https://doi.org/10.1016/j.cpr.2009.11.004</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en-CA" sz="3600">
                <a:solidFill>
                  <a:srgbClr val="000000"/>
                </a:solidFill>
                <a:effectLst/>
                <a:latin typeface="Times New Roman" panose="02020603050405020304" pitchFamily="18" charset="0"/>
                <a:ea typeface="Times New Roman" panose="02020603050405020304" pitchFamily="18" charset="0"/>
              </a:rPr>
              <a:t>Beck, A. T., Rush, A. J., Shaw, B. F., &amp; Emery, G. (1979). Cognitive therapy of depression. </a:t>
            </a:r>
            <a:r>
              <a:rPr lang="en-CA" sz="3600" i="1">
                <a:solidFill>
                  <a:srgbClr val="000000"/>
                </a:solidFill>
                <a:effectLst/>
                <a:latin typeface="Times New Roman" panose="02020603050405020304" pitchFamily="18" charset="0"/>
                <a:ea typeface="Times New Roman" panose="02020603050405020304" pitchFamily="18" charset="0"/>
              </a:rPr>
              <a:t>New York: Guilford Press.</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en-CA" sz="3600">
                <a:solidFill>
                  <a:srgbClr val="000000"/>
                </a:solidFill>
                <a:effectLst/>
                <a:highlight>
                  <a:srgbClr val="FFFFFF"/>
                </a:highlight>
                <a:latin typeface="Times New Roman" panose="02020603050405020304" pitchFamily="18" charset="0"/>
                <a:ea typeface="Times New Roman" panose="02020603050405020304" pitchFamily="18" charset="0"/>
              </a:rPr>
              <a:t>Blevins, C.A., Weathers, F.W., Davis, M.T., Witte, T.K. &amp; Domino, J.L. (2015). The posttraumatic stress disorder checklist for DSM-5 (PCL-5): Development and initial psychometric evaluation.</a:t>
            </a:r>
            <a:r>
              <a:rPr lang="en-CA" sz="3600" i="1">
                <a:solidFill>
                  <a:srgbClr val="000000"/>
                </a:solidFill>
                <a:effectLst/>
                <a:highlight>
                  <a:srgbClr val="FFFFFF"/>
                </a:highlight>
                <a:latin typeface="Times New Roman" panose="02020603050405020304" pitchFamily="18" charset="0"/>
                <a:ea typeface="Times New Roman" panose="02020603050405020304" pitchFamily="18" charset="0"/>
              </a:rPr>
              <a:t> Journal of Traumatic Stress</a:t>
            </a:r>
            <a:r>
              <a:rPr lang="en-CA" sz="3600">
                <a:solidFill>
                  <a:srgbClr val="000000"/>
                </a:solidFill>
                <a:effectLst/>
                <a:highlight>
                  <a:srgbClr val="FFFFFF"/>
                </a:highlight>
                <a:latin typeface="Times New Roman" panose="02020603050405020304" pitchFamily="18" charset="0"/>
                <a:ea typeface="Times New Roman" panose="02020603050405020304" pitchFamily="18" charset="0"/>
              </a:rPr>
              <a:t>, 28, 489–498.</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en-CA" sz="3600" err="1">
                <a:solidFill>
                  <a:srgbClr val="000000"/>
                </a:solidFill>
                <a:effectLst/>
                <a:latin typeface="Times New Roman" panose="02020603050405020304" pitchFamily="18" charset="0"/>
                <a:ea typeface="Times New Roman" panose="02020603050405020304" pitchFamily="18" charset="0"/>
              </a:rPr>
              <a:t>Dörfel</a:t>
            </a:r>
            <a:r>
              <a:rPr lang="en-CA" sz="3600">
                <a:solidFill>
                  <a:srgbClr val="000000"/>
                </a:solidFill>
                <a:effectLst/>
                <a:latin typeface="Times New Roman" panose="02020603050405020304" pitchFamily="18" charset="0"/>
                <a:ea typeface="Times New Roman" panose="02020603050405020304" pitchFamily="18" charset="0"/>
              </a:rPr>
              <a:t>, D., </a:t>
            </a:r>
            <a:r>
              <a:rPr lang="en-CA" sz="3600" err="1">
                <a:solidFill>
                  <a:srgbClr val="000000"/>
                </a:solidFill>
                <a:effectLst/>
                <a:latin typeface="Times New Roman" panose="02020603050405020304" pitchFamily="18" charset="0"/>
                <a:ea typeface="Times New Roman" panose="02020603050405020304" pitchFamily="18" charset="0"/>
              </a:rPr>
              <a:t>Scheffel</a:t>
            </a:r>
            <a:r>
              <a:rPr lang="en-CA" sz="3600">
                <a:solidFill>
                  <a:srgbClr val="000000"/>
                </a:solidFill>
                <a:effectLst/>
                <a:latin typeface="Times New Roman" panose="02020603050405020304" pitchFamily="18" charset="0"/>
                <a:ea typeface="Times New Roman" panose="02020603050405020304" pitchFamily="18" charset="0"/>
              </a:rPr>
              <a:t>, C., </a:t>
            </a:r>
            <a:r>
              <a:rPr lang="en-CA" sz="3600" err="1">
                <a:solidFill>
                  <a:srgbClr val="000000"/>
                </a:solidFill>
                <a:effectLst/>
                <a:latin typeface="Times New Roman" panose="02020603050405020304" pitchFamily="18" charset="0"/>
                <a:ea typeface="Times New Roman" panose="02020603050405020304" pitchFamily="18" charset="0"/>
              </a:rPr>
              <a:t>Schweikert</a:t>
            </a:r>
            <a:r>
              <a:rPr lang="en-CA" sz="3600">
                <a:solidFill>
                  <a:srgbClr val="000000"/>
                </a:solidFill>
                <a:effectLst/>
                <a:latin typeface="Times New Roman" panose="02020603050405020304" pitchFamily="18" charset="0"/>
                <a:ea typeface="Times New Roman" panose="02020603050405020304" pitchFamily="18" charset="0"/>
              </a:rPr>
              <a:t>, T. &amp; </a:t>
            </a:r>
            <a:r>
              <a:rPr lang="en-CA" sz="3600" err="1">
                <a:solidFill>
                  <a:srgbClr val="000000"/>
                </a:solidFill>
                <a:effectLst/>
                <a:latin typeface="Times New Roman" panose="02020603050405020304" pitchFamily="18" charset="0"/>
                <a:ea typeface="Times New Roman" panose="02020603050405020304" pitchFamily="18" charset="0"/>
              </a:rPr>
              <a:t>Gärtner</a:t>
            </a:r>
            <a:r>
              <a:rPr lang="en-CA" sz="3600">
                <a:solidFill>
                  <a:srgbClr val="000000"/>
                </a:solidFill>
                <a:effectLst/>
                <a:latin typeface="Times New Roman" panose="02020603050405020304" pitchFamily="18" charset="0"/>
                <a:ea typeface="Times New Roman" panose="02020603050405020304" pitchFamily="18" charset="0"/>
              </a:rPr>
              <a:t>, A. (in preparation). A new self-report instrument for measuring emotion regulation flexibility.</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en-CA" sz="3600">
                <a:solidFill>
                  <a:srgbClr val="000000"/>
                </a:solidFill>
                <a:effectLst/>
                <a:highlight>
                  <a:srgbClr val="FFFFFF"/>
                </a:highlight>
                <a:latin typeface="Times New Roman" panose="02020603050405020304" pitchFamily="18" charset="0"/>
                <a:ea typeface="Times New Roman" panose="02020603050405020304" pitchFamily="18" charset="0"/>
              </a:rPr>
              <a:t>Donahue, E. G., Forest, J., Vallerand, R. J., </a:t>
            </a:r>
            <a:r>
              <a:rPr lang="en-CA" sz="3600" err="1">
                <a:solidFill>
                  <a:srgbClr val="000000"/>
                </a:solidFill>
                <a:effectLst/>
                <a:highlight>
                  <a:srgbClr val="FFFFFF"/>
                </a:highlight>
                <a:latin typeface="Times New Roman" panose="02020603050405020304" pitchFamily="18" charset="0"/>
                <a:ea typeface="Times New Roman" panose="02020603050405020304" pitchFamily="18" charset="0"/>
              </a:rPr>
              <a:t>Lemyre</a:t>
            </a:r>
            <a:r>
              <a:rPr lang="en-CA" sz="3600">
                <a:solidFill>
                  <a:srgbClr val="000000"/>
                </a:solidFill>
                <a:effectLst/>
                <a:highlight>
                  <a:srgbClr val="FFFFFF"/>
                </a:highlight>
                <a:latin typeface="Times New Roman" panose="02020603050405020304" pitchFamily="18" charset="0"/>
                <a:ea typeface="Times New Roman" panose="02020603050405020304" pitchFamily="18" charset="0"/>
              </a:rPr>
              <a:t>, P. N., Crevier-</a:t>
            </a:r>
            <a:r>
              <a:rPr lang="en-CA" sz="3600" err="1">
                <a:solidFill>
                  <a:srgbClr val="000000"/>
                </a:solidFill>
                <a:effectLst/>
                <a:highlight>
                  <a:srgbClr val="FFFFFF"/>
                </a:highlight>
                <a:latin typeface="Times New Roman" panose="02020603050405020304" pitchFamily="18" charset="0"/>
                <a:ea typeface="Times New Roman" panose="02020603050405020304" pitchFamily="18" charset="0"/>
              </a:rPr>
              <a:t>Braud</a:t>
            </a:r>
            <a:r>
              <a:rPr lang="en-CA" sz="3600">
                <a:solidFill>
                  <a:srgbClr val="000000"/>
                </a:solidFill>
                <a:effectLst/>
                <a:highlight>
                  <a:srgbClr val="FFFFFF"/>
                </a:highlight>
                <a:latin typeface="Times New Roman" panose="02020603050405020304" pitchFamily="18" charset="0"/>
                <a:ea typeface="Times New Roman" panose="02020603050405020304" pitchFamily="18" charset="0"/>
              </a:rPr>
              <a:t>, L., &amp; Bergeron, E. (2012). Passion for work and emotional exhaustion: The mediating role of rumination and recovery. </a:t>
            </a:r>
            <a:r>
              <a:rPr lang="en-CA" sz="3600" i="1">
                <a:solidFill>
                  <a:srgbClr val="000000"/>
                </a:solidFill>
                <a:effectLst/>
                <a:highlight>
                  <a:srgbClr val="FFFFFF"/>
                </a:highlight>
                <a:latin typeface="Times New Roman" panose="02020603050405020304" pitchFamily="18" charset="0"/>
                <a:ea typeface="Times New Roman" panose="02020603050405020304" pitchFamily="18" charset="0"/>
              </a:rPr>
              <a:t>Applied Psychology. Health and Well-Being</a:t>
            </a:r>
            <a:r>
              <a:rPr lang="en-CA" sz="3600">
                <a:solidFill>
                  <a:srgbClr val="000000"/>
                </a:solidFill>
                <a:effectLst/>
                <a:highlight>
                  <a:srgbClr val="FFFFFF"/>
                </a:highlight>
                <a:latin typeface="Times New Roman" panose="02020603050405020304" pitchFamily="18" charset="0"/>
                <a:ea typeface="Times New Roman" panose="02020603050405020304" pitchFamily="18" charset="0"/>
              </a:rPr>
              <a:t>, </a:t>
            </a:r>
            <a:r>
              <a:rPr lang="en-CA" sz="3600" i="1">
                <a:solidFill>
                  <a:srgbClr val="000000"/>
                </a:solidFill>
                <a:effectLst/>
                <a:highlight>
                  <a:srgbClr val="FFFFFF"/>
                </a:highlight>
                <a:latin typeface="Times New Roman" panose="02020603050405020304" pitchFamily="18" charset="0"/>
                <a:ea typeface="Times New Roman" panose="02020603050405020304" pitchFamily="18" charset="0"/>
              </a:rPr>
              <a:t>4</a:t>
            </a:r>
            <a:r>
              <a:rPr lang="en-CA" sz="3600">
                <a:solidFill>
                  <a:srgbClr val="000000"/>
                </a:solidFill>
                <a:effectLst/>
                <a:highlight>
                  <a:srgbClr val="FFFFFF"/>
                </a:highlight>
                <a:latin typeface="Times New Roman" panose="02020603050405020304" pitchFamily="18" charset="0"/>
                <a:ea typeface="Times New Roman" panose="02020603050405020304" pitchFamily="18" charset="0"/>
              </a:rPr>
              <a:t>(3), 341–368.</a:t>
            </a:r>
            <a:r>
              <a:rPr lang="en-CA" sz="3600" u="sng">
                <a:solidFill>
                  <a:srgbClr val="000000"/>
                </a:solidFill>
                <a:effectLst/>
                <a:highlight>
                  <a:srgbClr val="FFFFFF"/>
                </a:highlight>
                <a:latin typeface="Times New Roman" panose="02020603050405020304" pitchFamily="18" charset="0"/>
                <a:ea typeface="Times New Roman" panose="02020603050405020304" pitchFamily="18" charset="0"/>
              </a:rPr>
              <a:t> </a:t>
            </a:r>
            <a:r>
              <a:rPr lang="en-CA" sz="3600" u="sng">
                <a:solidFill>
                  <a:srgbClr val="000000"/>
                </a:solidFill>
                <a:effectLst/>
                <a:highlight>
                  <a:srgbClr val="FFFFFF"/>
                </a:highlight>
                <a:latin typeface="Times New Roman" panose="02020603050405020304" pitchFamily="18" charset="0"/>
                <a:ea typeface="Times New Roman" panose="02020603050405020304" pitchFamily="18" charset="0"/>
                <a:hlinkClick r:id="rId4"/>
              </a:rPr>
              <a:t>https://doi.org/10.1111/j.1758-0854.2012.01078.x</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en-CA" sz="3600">
                <a:solidFill>
                  <a:srgbClr val="000000"/>
                </a:solidFill>
                <a:effectLst/>
                <a:highlight>
                  <a:srgbClr val="FFFFFF"/>
                </a:highlight>
                <a:latin typeface="Times New Roman" panose="02020603050405020304" pitchFamily="18" charset="0"/>
                <a:ea typeface="Times New Roman" panose="02020603050405020304" pitchFamily="18" charset="0"/>
              </a:rPr>
              <a:t>Demerouti, E., Mostert, K., &amp; Bakker, A. B. (2010). Burnout and work engagement: A thorough investigation of the independency of both constructs. </a:t>
            </a:r>
            <a:r>
              <a:rPr lang="en-CA" sz="3600" i="1">
                <a:solidFill>
                  <a:srgbClr val="000000"/>
                </a:solidFill>
                <a:effectLst/>
                <a:highlight>
                  <a:srgbClr val="FFFFFF"/>
                </a:highlight>
                <a:latin typeface="Times New Roman" panose="02020603050405020304" pitchFamily="18" charset="0"/>
                <a:ea typeface="Times New Roman" panose="02020603050405020304" pitchFamily="18" charset="0"/>
              </a:rPr>
              <a:t>Journal of Occupational Health Psychology, 15</a:t>
            </a:r>
            <a:r>
              <a:rPr lang="en-CA" sz="3600">
                <a:solidFill>
                  <a:srgbClr val="000000"/>
                </a:solidFill>
                <a:effectLst/>
                <a:highlight>
                  <a:srgbClr val="FFFFFF"/>
                </a:highlight>
                <a:latin typeface="Times New Roman" panose="02020603050405020304" pitchFamily="18" charset="0"/>
                <a:ea typeface="Times New Roman" panose="02020603050405020304" pitchFamily="18" charset="0"/>
              </a:rPr>
              <a:t>(3), 209–222.</a:t>
            </a:r>
            <a:r>
              <a:rPr lang="en-CA" sz="3600" u="none" strike="noStrike">
                <a:solidFill>
                  <a:srgbClr val="000000"/>
                </a:solidFill>
                <a:effectLst/>
                <a:highlight>
                  <a:srgbClr val="FFFFFF"/>
                </a:highlight>
                <a:latin typeface="Times New Roman" panose="02020603050405020304" pitchFamily="18" charset="0"/>
                <a:ea typeface="Times New Roman" panose="02020603050405020304" pitchFamily="18" charset="0"/>
                <a:hlinkClick r:id="rId5"/>
              </a:rPr>
              <a:t> </a:t>
            </a:r>
            <a:r>
              <a:rPr lang="en-CA" sz="3600" u="sng">
                <a:solidFill>
                  <a:srgbClr val="000000"/>
                </a:solidFill>
                <a:effectLst/>
                <a:highlight>
                  <a:srgbClr val="FFFFFF"/>
                </a:highlight>
                <a:latin typeface="Times New Roman" panose="02020603050405020304" pitchFamily="18" charset="0"/>
                <a:ea typeface="Times New Roman" panose="02020603050405020304" pitchFamily="18" charset="0"/>
                <a:hlinkClick r:id="rId5"/>
              </a:rPr>
              <a:t>https://doi.org/10.1037/a0019408</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en-CA" sz="3600">
                <a:solidFill>
                  <a:srgbClr val="000000"/>
                </a:solidFill>
                <a:effectLst/>
                <a:latin typeface="Times New Roman" panose="02020603050405020304" pitchFamily="18" charset="0"/>
                <a:ea typeface="Times New Roman" panose="02020603050405020304" pitchFamily="18" charset="0"/>
              </a:rPr>
              <a:t>Feinstein, A., </a:t>
            </a:r>
            <a:r>
              <a:rPr lang="en-CA" sz="3600" err="1">
                <a:solidFill>
                  <a:srgbClr val="000000"/>
                </a:solidFill>
                <a:effectLst/>
                <a:latin typeface="Times New Roman" panose="02020603050405020304" pitchFamily="18" charset="0"/>
                <a:ea typeface="Times New Roman" panose="02020603050405020304" pitchFamily="18" charset="0"/>
              </a:rPr>
              <a:t>Audet</a:t>
            </a:r>
            <a:r>
              <a:rPr lang="en-CA" sz="3600">
                <a:solidFill>
                  <a:srgbClr val="000000"/>
                </a:solidFill>
                <a:effectLst/>
                <a:latin typeface="Times New Roman" panose="02020603050405020304" pitchFamily="18" charset="0"/>
                <a:ea typeface="Times New Roman" panose="02020603050405020304" pitchFamily="18" charset="0"/>
              </a:rPr>
              <a:t>, B., &amp; </a:t>
            </a:r>
            <a:r>
              <a:rPr lang="en-CA" sz="3600" err="1">
                <a:solidFill>
                  <a:srgbClr val="000000"/>
                </a:solidFill>
                <a:effectLst/>
                <a:latin typeface="Times New Roman" panose="02020603050405020304" pitchFamily="18" charset="0"/>
                <a:ea typeface="Times New Roman" panose="02020603050405020304" pitchFamily="18" charset="0"/>
              </a:rPr>
              <a:t>Waknine</a:t>
            </a:r>
            <a:r>
              <a:rPr lang="en-CA" sz="3600">
                <a:solidFill>
                  <a:srgbClr val="000000"/>
                </a:solidFill>
                <a:effectLst/>
                <a:latin typeface="Times New Roman" panose="02020603050405020304" pitchFamily="18" charset="0"/>
                <a:ea typeface="Times New Roman" panose="02020603050405020304" pitchFamily="18" charset="0"/>
              </a:rPr>
              <a:t>, E. (2014). Witnessing images of extreme violence: A psychological study of journalists in the newsroom. </a:t>
            </a:r>
            <a:r>
              <a:rPr lang="en-CA" sz="3600" i="1">
                <a:solidFill>
                  <a:srgbClr val="000000"/>
                </a:solidFill>
                <a:effectLst/>
                <a:latin typeface="Times New Roman" panose="02020603050405020304" pitchFamily="18" charset="0"/>
                <a:ea typeface="Times New Roman" panose="02020603050405020304" pitchFamily="18" charset="0"/>
              </a:rPr>
              <a:t>JRSM Open, 5(8)</a:t>
            </a:r>
            <a:r>
              <a:rPr lang="en-CA" sz="3600">
                <a:solidFill>
                  <a:srgbClr val="000000"/>
                </a:solidFill>
                <a:effectLst/>
                <a:latin typeface="Times New Roman" panose="02020603050405020304" pitchFamily="18" charset="0"/>
                <a:ea typeface="Times New Roman" panose="02020603050405020304" pitchFamily="18" charset="0"/>
              </a:rPr>
              <a:t>,1-7.</a:t>
            </a:r>
            <a:r>
              <a:rPr lang="en-CA" sz="3600" u="none" strike="noStrike">
                <a:solidFill>
                  <a:srgbClr val="000000"/>
                </a:solidFill>
                <a:effectLst/>
                <a:latin typeface="Times New Roman" panose="02020603050405020304" pitchFamily="18" charset="0"/>
                <a:ea typeface="Times New Roman" panose="02020603050405020304" pitchFamily="18" charset="0"/>
                <a:hlinkClick r:id="rId6"/>
              </a:rPr>
              <a:t> </a:t>
            </a:r>
            <a:r>
              <a:rPr lang="en-CA" sz="3600" u="sng">
                <a:solidFill>
                  <a:srgbClr val="000000"/>
                </a:solidFill>
                <a:effectLst/>
                <a:latin typeface="Times New Roman" panose="02020603050405020304" pitchFamily="18" charset="0"/>
                <a:ea typeface="Times New Roman" panose="02020603050405020304" pitchFamily="18" charset="0"/>
                <a:hlinkClick r:id="rId6"/>
              </a:rPr>
              <a:t>https://doi.org/10.1177/2054270414533323</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en-CA" sz="3600" err="1">
                <a:solidFill>
                  <a:srgbClr val="000000"/>
                </a:solidFill>
                <a:effectLst/>
                <a:latin typeface="Times New Roman" panose="02020603050405020304" pitchFamily="18" charset="0"/>
                <a:ea typeface="Times New Roman" panose="02020603050405020304" pitchFamily="18" charset="0"/>
              </a:rPr>
              <a:t>Garnefski</a:t>
            </a:r>
            <a:r>
              <a:rPr lang="en-CA" sz="3600">
                <a:solidFill>
                  <a:srgbClr val="000000"/>
                </a:solidFill>
                <a:effectLst/>
                <a:latin typeface="Times New Roman" panose="02020603050405020304" pitchFamily="18" charset="0"/>
                <a:ea typeface="Times New Roman" panose="02020603050405020304" pitchFamily="18" charset="0"/>
              </a:rPr>
              <a:t>, N., </a:t>
            </a:r>
            <a:r>
              <a:rPr lang="en-CA" sz="3600" err="1">
                <a:solidFill>
                  <a:srgbClr val="000000"/>
                </a:solidFill>
                <a:effectLst/>
                <a:latin typeface="Times New Roman" panose="02020603050405020304" pitchFamily="18" charset="0"/>
                <a:ea typeface="Times New Roman" panose="02020603050405020304" pitchFamily="18" charset="0"/>
              </a:rPr>
              <a:t>Kraaij</a:t>
            </a:r>
            <a:r>
              <a:rPr lang="en-CA" sz="3600">
                <a:solidFill>
                  <a:srgbClr val="000000"/>
                </a:solidFill>
                <a:effectLst/>
                <a:latin typeface="Times New Roman" panose="02020603050405020304" pitchFamily="18" charset="0"/>
                <a:ea typeface="Times New Roman" panose="02020603050405020304" pitchFamily="18" charset="0"/>
              </a:rPr>
              <a:t>, V., &amp; </a:t>
            </a:r>
            <a:r>
              <a:rPr lang="en-CA" sz="3600" err="1">
                <a:solidFill>
                  <a:srgbClr val="000000"/>
                </a:solidFill>
                <a:effectLst/>
                <a:latin typeface="Times New Roman" panose="02020603050405020304" pitchFamily="18" charset="0"/>
                <a:ea typeface="Times New Roman" panose="02020603050405020304" pitchFamily="18" charset="0"/>
              </a:rPr>
              <a:t>Spinhoven</a:t>
            </a:r>
            <a:r>
              <a:rPr lang="en-CA" sz="3600">
                <a:solidFill>
                  <a:srgbClr val="000000"/>
                </a:solidFill>
                <a:effectLst/>
                <a:latin typeface="Times New Roman" panose="02020603050405020304" pitchFamily="18" charset="0"/>
                <a:ea typeface="Times New Roman" panose="02020603050405020304" pitchFamily="18" charset="0"/>
              </a:rPr>
              <a:t>, P. (2001). </a:t>
            </a:r>
            <a:r>
              <a:rPr lang="en-CA" sz="3600" i="1">
                <a:solidFill>
                  <a:srgbClr val="000000"/>
                </a:solidFill>
                <a:effectLst/>
                <a:latin typeface="Times New Roman" panose="02020603050405020304" pitchFamily="18" charset="0"/>
                <a:ea typeface="Times New Roman" panose="02020603050405020304" pitchFamily="18" charset="0"/>
              </a:rPr>
              <a:t>Cognitive Emotion Regulation Questionnaire (CERQ)</a:t>
            </a:r>
            <a:r>
              <a:rPr lang="en-CA" sz="3600">
                <a:solidFill>
                  <a:srgbClr val="000000"/>
                </a:solidFill>
                <a:effectLst/>
                <a:latin typeface="Times New Roman" panose="02020603050405020304" pitchFamily="18" charset="0"/>
                <a:ea typeface="Times New Roman" panose="02020603050405020304" pitchFamily="18" charset="0"/>
              </a:rPr>
              <a:t> [Database record]. APA </a:t>
            </a:r>
            <a:r>
              <a:rPr lang="en-CA" sz="3600" err="1">
                <a:solidFill>
                  <a:srgbClr val="000000"/>
                </a:solidFill>
                <a:effectLst/>
                <a:latin typeface="Times New Roman" panose="02020603050405020304" pitchFamily="18" charset="0"/>
                <a:ea typeface="Times New Roman" panose="02020603050405020304" pitchFamily="18" charset="0"/>
              </a:rPr>
              <a:t>PsycTests</a:t>
            </a:r>
            <a:r>
              <a:rPr lang="en-CA" sz="3600">
                <a:solidFill>
                  <a:srgbClr val="000000"/>
                </a:solidFill>
                <a:effectLst/>
                <a:latin typeface="Times New Roman" panose="02020603050405020304" pitchFamily="18" charset="0"/>
                <a:ea typeface="Times New Roman" panose="02020603050405020304" pitchFamily="18" charset="0"/>
              </a:rPr>
              <a:t>.</a:t>
            </a:r>
            <a:r>
              <a:rPr lang="en-CA" sz="3600" u="sng">
                <a:solidFill>
                  <a:srgbClr val="000000"/>
                </a:solidFill>
                <a:effectLst/>
                <a:latin typeface="Times New Roman" panose="02020603050405020304" pitchFamily="18" charset="0"/>
                <a:ea typeface="Times New Roman" panose="02020603050405020304" pitchFamily="18" charset="0"/>
                <a:hlinkClick r:id="rId7"/>
              </a:rPr>
              <a:t> https://doi.org/10.1037/t03801-000</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en-CA" sz="3600">
                <a:effectLst/>
                <a:latin typeface="Times New Roman" panose="02020603050405020304" pitchFamily="18" charset="0"/>
                <a:ea typeface="Times New Roman" panose="02020603050405020304" pitchFamily="18" charset="0"/>
              </a:rPr>
              <a:t>Gross, J. J. (2002). Emotion regulation: Affective, cognitive, and social consequences. </a:t>
            </a:r>
            <a:r>
              <a:rPr lang="en-CA" sz="3600" i="1">
                <a:effectLst/>
                <a:latin typeface="Times New Roman" panose="02020603050405020304" pitchFamily="18" charset="0"/>
                <a:ea typeface="Times New Roman" panose="02020603050405020304" pitchFamily="18" charset="0"/>
              </a:rPr>
              <a:t>Psychophysiology</a:t>
            </a:r>
            <a:r>
              <a:rPr lang="en-CA" sz="3600">
                <a:effectLst/>
                <a:latin typeface="Times New Roman" panose="02020603050405020304" pitchFamily="18" charset="0"/>
                <a:ea typeface="Times New Roman" panose="02020603050405020304" pitchFamily="18" charset="0"/>
              </a:rPr>
              <a:t>, </a:t>
            </a:r>
            <a:r>
              <a:rPr lang="en-CA" sz="3600" i="1">
                <a:effectLst/>
                <a:latin typeface="Times New Roman" panose="02020603050405020304" pitchFamily="18" charset="0"/>
                <a:ea typeface="Times New Roman" panose="02020603050405020304" pitchFamily="18" charset="0"/>
              </a:rPr>
              <a:t>39</a:t>
            </a:r>
            <a:r>
              <a:rPr lang="en-CA" sz="3600">
                <a:effectLst/>
                <a:latin typeface="Times New Roman" panose="02020603050405020304" pitchFamily="18" charset="0"/>
                <a:ea typeface="Times New Roman" panose="02020603050405020304" pitchFamily="18" charset="0"/>
              </a:rPr>
              <a:t>, 281-291. DOI: 10.1017.S0048577201393198</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en-CA" sz="3600">
                <a:solidFill>
                  <a:srgbClr val="000000"/>
                </a:solidFill>
                <a:effectLst/>
                <a:latin typeface="Times New Roman" panose="02020603050405020304" pitchFamily="18" charset="0"/>
                <a:ea typeface="Times New Roman" panose="02020603050405020304" pitchFamily="18" charset="0"/>
              </a:rPr>
              <a:t>Gross, J. J. (2015). Emotion regulation: Current status and future prospects. </a:t>
            </a:r>
            <a:r>
              <a:rPr lang="fr-FR" sz="3600" i="1" err="1">
                <a:solidFill>
                  <a:srgbClr val="000000"/>
                </a:solidFill>
                <a:effectLst/>
                <a:latin typeface="Times New Roman" panose="02020603050405020304" pitchFamily="18" charset="0"/>
                <a:ea typeface="Times New Roman" panose="02020603050405020304" pitchFamily="18" charset="0"/>
              </a:rPr>
              <a:t>Psychological</a:t>
            </a:r>
            <a:r>
              <a:rPr lang="fr-FR" sz="3600" i="1">
                <a:solidFill>
                  <a:srgbClr val="000000"/>
                </a:solidFill>
                <a:effectLst/>
                <a:latin typeface="Times New Roman" panose="02020603050405020304" pitchFamily="18" charset="0"/>
                <a:ea typeface="Times New Roman" panose="02020603050405020304" pitchFamily="18" charset="0"/>
              </a:rPr>
              <a:t> </a:t>
            </a:r>
            <a:r>
              <a:rPr lang="fr-FR" sz="3600" i="1" err="1">
                <a:solidFill>
                  <a:srgbClr val="000000"/>
                </a:solidFill>
                <a:effectLst/>
                <a:latin typeface="Times New Roman" panose="02020603050405020304" pitchFamily="18" charset="0"/>
                <a:ea typeface="Times New Roman" panose="02020603050405020304" pitchFamily="18" charset="0"/>
              </a:rPr>
              <a:t>Inquiry</a:t>
            </a:r>
            <a:r>
              <a:rPr lang="fr-FR" sz="3600">
                <a:solidFill>
                  <a:srgbClr val="000000"/>
                </a:solidFill>
                <a:effectLst/>
                <a:latin typeface="Times New Roman" panose="02020603050405020304" pitchFamily="18" charset="0"/>
                <a:ea typeface="Times New Roman" panose="02020603050405020304" pitchFamily="18" charset="0"/>
              </a:rPr>
              <a:t>, </a:t>
            </a:r>
            <a:r>
              <a:rPr lang="fr-FR" sz="3600" i="1">
                <a:solidFill>
                  <a:srgbClr val="000000"/>
                </a:solidFill>
                <a:effectLst/>
                <a:latin typeface="Times New Roman" panose="02020603050405020304" pitchFamily="18" charset="0"/>
                <a:ea typeface="Times New Roman" panose="02020603050405020304" pitchFamily="18" charset="0"/>
              </a:rPr>
              <a:t>26</a:t>
            </a:r>
            <a:r>
              <a:rPr lang="fr-FR" sz="3600">
                <a:solidFill>
                  <a:srgbClr val="000000"/>
                </a:solidFill>
                <a:effectLst/>
                <a:latin typeface="Times New Roman" panose="02020603050405020304" pitchFamily="18" charset="0"/>
                <a:ea typeface="Times New Roman" panose="02020603050405020304" pitchFamily="18" charset="0"/>
              </a:rPr>
              <a:t>(1), 1–26.</a:t>
            </a:r>
            <a:r>
              <a:rPr lang="en-CA" sz="3600">
                <a:solidFill>
                  <a:srgbClr val="000000"/>
                </a:solidFill>
                <a:latin typeface="Times New Roman" panose="02020603050405020304" pitchFamily="18" charset="0"/>
                <a:ea typeface="Times New Roman" panose="02020603050405020304" pitchFamily="18" charset="0"/>
              </a:rPr>
              <a:t> </a:t>
            </a:r>
            <a:r>
              <a:rPr lang="fr-FR" sz="3600" u="sng">
                <a:solidFill>
                  <a:srgbClr val="000000"/>
                </a:solidFill>
                <a:latin typeface="Times New Roman" panose="02020603050405020304" pitchFamily="18" charset="0"/>
                <a:ea typeface="Times New Roman" panose="02020603050405020304" pitchFamily="18" charset="0"/>
              </a:rPr>
              <a:t>https://doi.org/10.1080/1047840X.2014.940781</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en-CA" sz="3600">
                <a:solidFill>
                  <a:srgbClr val="000000"/>
                </a:solidFill>
                <a:effectLst/>
                <a:latin typeface="Times New Roman" panose="02020603050405020304" pitchFamily="18" charset="0"/>
                <a:ea typeface="Times New Roman" panose="02020603050405020304" pitchFamily="18" charset="0"/>
              </a:rPr>
              <a:t>Ijaz, T. &amp; Khalid, A. (2020). Perfectionism and academic burnout: The mediating role of worry and depressive rumination in university students. </a:t>
            </a:r>
            <a:r>
              <a:rPr lang="en-CA" sz="3600" i="1">
                <a:solidFill>
                  <a:srgbClr val="000000"/>
                </a:solidFill>
                <a:effectLst/>
                <a:latin typeface="Times New Roman" panose="02020603050405020304" pitchFamily="18" charset="0"/>
                <a:ea typeface="Times New Roman" panose="02020603050405020304" pitchFamily="18" charset="0"/>
              </a:rPr>
              <a:t>Pakistan Journal of Psychological Research, </a:t>
            </a:r>
            <a:r>
              <a:rPr lang="en-CA" sz="3600">
                <a:solidFill>
                  <a:srgbClr val="000000"/>
                </a:solidFill>
                <a:effectLst/>
                <a:latin typeface="Times New Roman" panose="02020603050405020304" pitchFamily="18" charset="0"/>
                <a:ea typeface="Times New Roman" panose="02020603050405020304" pitchFamily="18" charset="0"/>
              </a:rPr>
              <a:t>473-492. </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en-CA" sz="3600">
                <a:solidFill>
                  <a:srgbClr val="000000"/>
                </a:solidFill>
                <a:effectLst/>
                <a:latin typeface="Times New Roman" panose="02020603050405020304" pitchFamily="18" charset="0"/>
                <a:ea typeface="Times New Roman" panose="02020603050405020304" pitchFamily="18" charset="0"/>
              </a:rPr>
              <a:t>Lovibond, S.H. &amp; Lovibond, P.F. (1995). </a:t>
            </a:r>
            <a:r>
              <a:rPr lang="en-CA" sz="3600" i="1">
                <a:solidFill>
                  <a:srgbClr val="000000"/>
                </a:solidFill>
                <a:effectLst/>
                <a:latin typeface="Times New Roman" panose="02020603050405020304" pitchFamily="18" charset="0"/>
                <a:ea typeface="Times New Roman" panose="02020603050405020304" pitchFamily="18" charset="0"/>
              </a:rPr>
              <a:t> Manual for the Depression Anxiety Stress Scales</a:t>
            </a:r>
            <a:r>
              <a:rPr lang="en-CA" sz="3600">
                <a:solidFill>
                  <a:srgbClr val="000000"/>
                </a:solidFill>
                <a:effectLst/>
                <a:latin typeface="Times New Roman" panose="02020603050405020304" pitchFamily="18" charset="0"/>
                <a:ea typeface="Times New Roman" panose="02020603050405020304" pitchFamily="18" charset="0"/>
              </a:rPr>
              <a:t>. (2nd. Ed.)  Sydney: Psychology Foundation.</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en-CA" sz="3600">
                <a:solidFill>
                  <a:srgbClr val="000000"/>
                </a:solidFill>
                <a:effectLst/>
                <a:highlight>
                  <a:srgbClr val="FFFFFF"/>
                </a:highlight>
                <a:latin typeface="Times New Roman" panose="02020603050405020304" pitchFamily="18" charset="0"/>
                <a:ea typeface="Times New Roman" panose="02020603050405020304" pitchFamily="18" charset="0"/>
              </a:rPr>
              <a:t>Nolen-Hoeksema, S. (2000). The role of rumination in depressive disorders and mixed anxiety/depressive symptoms. </a:t>
            </a:r>
            <a:r>
              <a:rPr lang="en-CA" sz="3600" i="1">
                <a:solidFill>
                  <a:srgbClr val="000000"/>
                </a:solidFill>
                <a:effectLst/>
                <a:highlight>
                  <a:srgbClr val="FFFFFF"/>
                </a:highlight>
                <a:latin typeface="Times New Roman" panose="02020603050405020304" pitchFamily="18" charset="0"/>
                <a:ea typeface="Times New Roman" panose="02020603050405020304" pitchFamily="18" charset="0"/>
              </a:rPr>
              <a:t>Journal of Abnormal Psychology, 109</a:t>
            </a:r>
            <a:r>
              <a:rPr lang="en-CA" sz="3600">
                <a:solidFill>
                  <a:srgbClr val="000000"/>
                </a:solidFill>
                <a:effectLst/>
                <a:highlight>
                  <a:srgbClr val="FFFFFF"/>
                </a:highlight>
                <a:latin typeface="Times New Roman" panose="02020603050405020304" pitchFamily="18" charset="0"/>
                <a:ea typeface="Times New Roman" panose="02020603050405020304" pitchFamily="18" charset="0"/>
              </a:rPr>
              <a:t>(3), 504–511. </a:t>
            </a:r>
            <a:r>
              <a:rPr lang="en-CA" sz="3600" u="none" strike="noStrike">
                <a:solidFill>
                  <a:srgbClr val="000000"/>
                </a:solidFill>
                <a:effectLst/>
                <a:highlight>
                  <a:srgbClr val="FFFFFF"/>
                </a:highlight>
                <a:latin typeface="Times New Roman" panose="02020603050405020304" pitchFamily="18" charset="0"/>
                <a:ea typeface="Times New Roman" panose="02020603050405020304" pitchFamily="18" charset="0"/>
                <a:hlinkClick r:id="rId8"/>
              </a:rPr>
              <a:t>https://doi.org/10.1037/0021-843X.109.3.504</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fr-FR" sz="3600">
                <a:solidFill>
                  <a:srgbClr val="000000"/>
                </a:solidFill>
                <a:effectLst/>
                <a:latin typeface="Times New Roman" panose="02020603050405020304" pitchFamily="18" charset="0"/>
                <a:ea typeface="Times New Roman" panose="02020603050405020304" pitchFamily="18" charset="0"/>
              </a:rPr>
              <a:t>Pierce, H., &amp; Lilly M. M. (2012). </a:t>
            </a:r>
            <a:r>
              <a:rPr lang="en-CA" sz="3600">
                <a:solidFill>
                  <a:srgbClr val="000000"/>
                </a:solidFill>
                <a:effectLst/>
                <a:latin typeface="Times New Roman" panose="02020603050405020304" pitchFamily="18" charset="0"/>
                <a:ea typeface="Times New Roman" panose="02020603050405020304" pitchFamily="18" charset="0"/>
              </a:rPr>
              <a:t>Duty-related trauma exposure in 911 telecommunicators: Considering the risk for posttraumatic stress. </a:t>
            </a:r>
            <a:r>
              <a:rPr lang="en-CA" sz="3600" i="1">
                <a:solidFill>
                  <a:srgbClr val="000000"/>
                </a:solidFill>
                <a:effectLst/>
                <a:latin typeface="Times New Roman" panose="02020603050405020304" pitchFamily="18" charset="0"/>
                <a:ea typeface="Times New Roman" panose="02020603050405020304" pitchFamily="18" charset="0"/>
              </a:rPr>
              <a:t>Journal of Traumatic Stress</a:t>
            </a:r>
            <a:r>
              <a:rPr lang="en-CA" sz="3600">
                <a:solidFill>
                  <a:srgbClr val="000000"/>
                </a:solidFill>
                <a:effectLst/>
                <a:latin typeface="Times New Roman" panose="02020603050405020304" pitchFamily="18" charset="0"/>
                <a:ea typeface="Times New Roman" panose="02020603050405020304" pitchFamily="18" charset="0"/>
              </a:rPr>
              <a:t>, </a:t>
            </a:r>
            <a:r>
              <a:rPr lang="en-CA" sz="3600" i="1">
                <a:solidFill>
                  <a:srgbClr val="000000"/>
                </a:solidFill>
                <a:effectLst/>
                <a:latin typeface="Times New Roman" panose="02020603050405020304" pitchFamily="18" charset="0"/>
                <a:ea typeface="Times New Roman" panose="02020603050405020304" pitchFamily="18" charset="0"/>
              </a:rPr>
              <a:t>25</a:t>
            </a:r>
            <a:r>
              <a:rPr lang="en-CA" sz="3600">
                <a:solidFill>
                  <a:srgbClr val="000000"/>
                </a:solidFill>
                <a:effectLst/>
                <a:latin typeface="Times New Roman" panose="02020603050405020304" pitchFamily="18" charset="0"/>
                <a:ea typeface="Times New Roman" panose="02020603050405020304" pitchFamily="18" charset="0"/>
              </a:rPr>
              <a:t>(2), 211–215. DOI: 10.1002/jts.21687</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en-CA" sz="3600">
                <a:solidFill>
                  <a:srgbClr val="000000"/>
                </a:solidFill>
                <a:effectLst/>
                <a:latin typeface="Times New Roman" panose="02020603050405020304" pitchFamily="18" charset="0"/>
                <a:ea typeface="Times New Roman" panose="02020603050405020304" pitchFamily="18" charset="0"/>
              </a:rPr>
              <a:t>Roberts, T.S. 2016. Commercial content moderation: Digital laborers’ dirty work. In the intersectional internet: Race, sex, class and culture online, Safiya Umoja Noble and </a:t>
            </a:r>
            <a:r>
              <a:rPr lang="en-CA" sz="3600" err="1">
                <a:solidFill>
                  <a:srgbClr val="000000"/>
                </a:solidFill>
                <a:effectLst/>
                <a:latin typeface="Times New Roman" panose="02020603050405020304" pitchFamily="18" charset="0"/>
                <a:ea typeface="Times New Roman" panose="02020603050405020304" pitchFamily="18" charset="0"/>
              </a:rPr>
              <a:t>Brendesha</a:t>
            </a:r>
            <a:r>
              <a:rPr lang="en-CA" sz="3600">
                <a:solidFill>
                  <a:srgbClr val="000000"/>
                </a:solidFill>
                <a:effectLst/>
                <a:latin typeface="Times New Roman" panose="02020603050405020304" pitchFamily="18" charset="0"/>
                <a:ea typeface="Times New Roman" panose="02020603050405020304" pitchFamily="18" charset="0"/>
              </a:rPr>
              <a:t> </a:t>
            </a:r>
            <a:r>
              <a:rPr lang="en-CA" sz="3600" err="1">
                <a:solidFill>
                  <a:srgbClr val="000000"/>
                </a:solidFill>
                <a:effectLst/>
                <a:latin typeface="Times New Roman" panose="02020603050405020304" pitchFamily="18" charset="0"/>
                <a:ea typeface="Times New Roman" panose="02020603050405020304" pitchFamily="18" charset="0"/>
              </a:rPr>
              <a:t>Tynes</a:t>
            </a:r>
            <a:r>
              <a:rPr lang="en-CA" sz="3600">
                <a:solidFill>
                  <a:srgbClr val="000000"/>
                </a:solidFill>
                <a:effectLst/>
                <a:latin typeface="Times New Roman" panose="02020603050405020304" pitchFamily="18" charset="0"/>
                <a:ea typeface="Times New Roman" panose="02020603050405020304" pitchFamily="18" charset="0"/>
              </a:rPr>
              <a:t> (Eds.). NY: Peter Lang, New York, Chapter Commercial, 147–160.</a:t>
            </a:r>
            <a:r>
              <a:rPr lang="en-CA" sz="3600" u="none" strike="noStrike">
                <a:solidFill>
                  <a:srgbClr val="000000"/>
                </a:solidFill>
                <a:effectLst/>
                <a:latin typeface="Times New Roman" panose="02020603050405020304" pitchFamily="18" charset="0"/>
                <a:ea typeface="Times New Roman" panose="02020603050405020304" pitchFamily="18" charset="0"/>
                <a:hlinkClick r:id="rId9"/>
              </a:rPr>
              <a:t> </a:t>
            </a:r>
            <a:r>
              <a:rPr lang="en-CA" sz="3600" u="sng">
                <a:solidFill>
                  <a:srgbClr val="000000"/>
                </a:solidFill>
                <a:effectLst/>
                <a:latin typeface="Times New Roman" panose="02020603050405020304" pitchFamily="18" charset="0"/>
                <a:ea typeface="Times New Roman" panose="02020603050405020304" pitchFamily="18" charset="0"/>
                <a:hlinkClick r:id="rId9"/>
              </a:rPr>
              <a:t>https://doi.org/10.1007/s13398-014-0173-7.2</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en-CA" sz="3600">
                <a:solidFill>
                  <a:srgbClr val="000000"/>
                </a:solidFill>
                <a:effectLst/>
                <a:latin typeface="Times New Roman" panose="02020603050405020304" pitchFamily="18" charset="0"/>
                <a:ea typeface="Times New Roman" panose="02020603050405020304" pitchFamily="18" charset="0"/>
              </a:rPr>
              <a:t>Roberts, T. S. (2019). </a:t>
            </a:r>
            <a:r>
              <a:rPr lang="en-CA" sz="3600" i="1">
                <a:solidFill>
                  <a:srgbClr val="000000"/>
                </a:solidFill>
                <a:effectLst/>
                <a:latin typeface="Times New Roman" panose="02020603050405020304" pitchFamily="18" charset="0"/>
                <a:ea typeface="Times New Roman" panose="02020603050405020304" pitchFamily="18" charset="0"/>
              </a:rPr>
              <a:t>Behind the screen: Content moderation in the shadows of social media.</a:t>
            </a:r>
            <a:r>
              <a:rPr lang="en-CA" sz="3600">
                <a:solidFill>
                  <a:srgbClr val="000000"/>
                </a:solidFill>
                <a:effectLst/>
                <a:latin typeface="Times New Roman" panose="02020603050405020304" pitchFamily="18" charset="0"/>
                <a:ea typeface="Times New Roman" panose="02020603050405020304" pitchFamily="18" charset="0"/>
              </a:rPr>
              <a:t> Yale University Press.</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fr-FR" sz="3600">
                <a:solidFill>
                  <a:srgbClr val="000000"/>
                </a:solidFill>
                <a:effectLst/>
                <a:latin typeface="Times New Roman" panose="02020603050405020304" pitchFamily="18" charset="0"/>
                <a:ea typeface="Times New Roman" panose="02020603050405020304" pitchFamily="18" charset="0"/>
              </a:rPr>
              <a:t>Steiger, M., </a:t>
            </a:r>
            <a:r>
              <a:rPr lang="fr-FR" sz="3600" err="1">
                <a:solidFill>
                  <a:srgbClr val="000000"/>
                </a:solidFill>
                <a:effectLst/>
                <a:latin typeface="Times New Roman" panose="02020603050405020304" pitchFamily="18" charset="0"/>
                <a:ea typeface="Times New Roman" panose="02020603050405020304" pitchFamily="18" charset="0"/>
              </a:rPr>
              <a:t>Bharucha</a:t>
            </a:r>
            <a:r>
              <a:rPr lang="fr-FR" sz="3600">
                <a:solidFill>
                  <a:srgbClr val="000000"/>
                </a:solidFill>
                <a:effectLst/>
                <a:latin typeface="Times New Roman" panose="02020603050405020304" pitchFamily="18" charset="0"/>
                <a:ea typeface="Times New Roman" panose="02020603050405020304" pitchFamily="18" charset="0"/>
              </a:rPr>
              <a:t>, T. J., </a:t>
            </a:r>
            <a:r>
              <a:rPr lang="fr-FR" sz="3600" err="1">
                <a:solidFill>
                  <a:srgbClr val="000000"/>
                </a:solidFill>
                <a:effectLst/>
                <a:latin typeface="Times New Roman" panose="02020603050405020304" pitchFamily="18" charset="0"/>
                <a:ea typeface="Times New Roman" panose="02020603050405020304" pitchFamily="18" charset="0"/>
              </a:rPr>
              <a:t>Venkatagiri</a:t>
            </a:r>
            <a:r>
              <a:rPr lang="fr-FR" sz="3600">
                <a:solidFill>
                  <a:srgbClr val="000000"/>
                </a:solidFill>
                <a:effectLst/>
                <a:latin typeface="Times New Roman" panose="02020603050405020304" pitchFamily="18" charset="0"/>
                <a:ea typeface="Times New Roman" panose="02020603050405020304" pitchFamily="18" charset="0"/>
              </a:rPr>
              <a:t>, S., </a:t>
            </a:r>
            <a:r>
              <a:rPr lang="fr-FR" sz="3600" err="1">
                <a:solidFill>
                  <a:srgbClr val="000000"/>
                </a:solidFill>
                <a:effectLst/>
                <a:latin typeface="Times New Roman" panose="02020603050405020304" pitchFamily="18" charset="0"/>
                <a:ea typeface="Times New Roman" panose="02020603050405020304" pitchFamily="18" charset="0"/>
              </a:rPr>
              <a:t>Riedl</a:t>
            </a:r>
            <a:r>
              <a:rPr lang="fr-FR" sz="3600">
                <a:solidFill>
                  <a:srgbClr val="000000"/>
                </a:solidFill>
                <a:effectLst/>
                <a:latin typeface="Times New Roman" panose="02020603050405020304" pitchFamily="18" charset="0"/>
                <a:ea typeface="Times New Roman" panose="02020603050405020304" pitchFamily="18" charset="0"/>
              </a:rPr>
              <a:t>, M. J., &amp; </a:t>
            </a:r>
            <a:r>
              <a:rPr lang="fr-FR" sz="3600" err="1">
                <a:solidFill>
                  <a:srgbClr val="000000"/>
                </a:solidFill>
                <a:effectLst/>
                <a:latin typeface="Times New Roman" panose="02020603050405020304" pitchFamily="18" charset="0"/>
                <a:ea typeface="Times New Roman" panose="02020603050405020304" pitchFamily="18" charset="0"/>
              </a:rPr>
              <a:t>Lease</a:t>
            </a:r>
            <a:r>
              <a:rPr lang="fr-FR" sz="3600">
                <a:solidFill>
                  <a:srgbClr val="000000"/>
                </a:solidFill>
                <a:effectLst/>
                <a:latin typeface="Times New Roman" panose="02020603050405020304" pitchFamily="18" charset="0"/>
                <a:ea typeface="Times New Roman" panose="02020603050405020304" pitchFamily="18" charset="0"/>
              </a:rPr>
              <a:t>, M. (2021). </a:t>
            </a:r>
            <a:r>
              <a:rPr lang="en-CA" sz="3600">
                <a:solidFill>
                  <a:srgbClr val="000000"/>
                </a:solidFill>
                <a:effectLst/>
                <a:latin typeface="Times New Roman" panose="02020603050405020304" pitchFamily="18" charset="0"/>
                <a:ea typeface="Times New Roman" panose="02020603050405020304" pitchFamily="18" charset="0"/>
              </a:rPr>
              <a:t>The psychological well-being of content moderators: The emotional labor of commercial moderation and avenues for improving support.</a:t>
            </a:r>
            <a:r>
              <a:rPr lang="en-CA" sz="3600" i="1">
                <a:solidFill>
                  <a:srgbClr val="000000"/>
                </a:solidFill>
                <a:effectLst/>
                <a:latin typeface="Times New Roman" panose="02020603050405020304" pitchFamily="18" charset="0"/>
                <a:ea typeface="Times New Roman" panose="02020603050405020304" pitchFamily="18" charset="0"/>
              </a:rPr>
              <a:t> Proceedings of the 2021 CHI Conference on Human Factors in Computing </a:t>
            </a:r>
            <a:r>
              <a:rPr lang="en-CA" sz="3600">
                <a:solidFill>
                  <a:srgbClr val="000000"/>
                </a:solidFill>
                <a:effectLst/>
                <a:latin typeface="Times New Roman" panose="02020603050405020304" pitchFamily="18" charset="0"/>
                <a:ea typeface="Times New Roman" panose="02020603050405020304" pitchFamily="18" charset="0"/>
              </a:rPr>
              <a:t>Systems, </a:t>
            </a:r>
            <a:r>
              <a:rPr lang="en-CA" sz="3600" i="1">
                <a:solidFill>
                  <a:srgbClr val="000000"/>
                </a:solidFill>
                <a:effectLst/>
                <a:latin typeface="Times New Roman" panose="02020603050405020304" pitchFamily="18" charset="0"/>
                <a:ea typeface="Times New Roman" panose="02020603050405020304" pitchFamily="18" charset="0"/>
              </a:rPr>
              <a:t>341</a:t>
            </a:r>
            <a:r>
              <a:rPr lang="en-CA" sz="3600">
                <a:solidFill>
                  <a:srgbClr val="000000"/>
                </a:solidFill>
                <a:effectLst/>
                <a:latin typeface="Times New Roman" panose="02020603050405020304" pitchFamily="18" charset="0"/>
                <a:ea typeface="Times New Roman" panose="02020603050405020304" pitchFamily="18" charset="0"/>
              </a:rPr>
              <a:t>,1-14.</a:t>
            </a:r>
            <a:r>
              <a:rPr lang="en-CA" sz="3600" u="none" strike="noStrike">
                <a:solidFill>
                  <a:srgbClr val="000000"/>
                </a:solidFill>
                <a:effectLst/>
                <a:latin typeface="Times New Roman" panose="02020603050405020304" pitchFamily="18" charset="0"/>
                <a:ea typeface="Times New Roman" panose="02020603050405020304" pitchFamily="18" charset="0"/>
                <a:hlinkClick r:id="rId10"/>
              </a:rPr>
              <a:t> </a:t>
            </a:r>
            <a:r>
              <a:rPr lang="en-CA" sz="3600" u="sng">
                <a:solidFill>
                  <a:srgbClr val="000000"/>
                </a:solidFill>
                <a:effectLst/>
                <a:latin typeface="Times New Roman" panose="02020603050405020304" pitchFamily="18" charset="0"/>
                <a:ea typeface="Times New Roman" panose="02020603050405020304" pitchFamily="18" charset="0"/>
                <a:hlinkClick r:id="rId10"/>
              </a:rPr>
              <a:t>https://doi.org/10.1145/3411764.3445092</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en-CA" sz="3600">
                <a:solidFill>
                  <a:srgbClr val="000000"/>
                </a:solidFill>
                <a:effectLst/>
                <a:latin typeface="Times New Roman" panose="02020603050405020304" pitchFamily="18" charset="0"/>
                <a:ea typeface="Times New Roman" panose="02020603050405020304" pitchFamily="18" charset="0"/>
              </a:rPr>
              <a:t>Tamir, M., John, O. P., Srivastava, S., &amp; Gross, J. J. (2007). Implicit theories of emotion: Affective and social outcomes across a major life transition. </a:t>
            </a:r>
            <a:r>
              <a:rPr lang="en-CA" sz="3600" i="1">
                <a:solidFill>
                  <a:srgbClr val="000000"/>
                </a:solidFill>
                <a:effectLst/>
                <a:latin typeface="Times New Roman" panose="02020603050405020304" pitchFamily="18" charset="0"/>
                <a:ea typeface="Times New Roman" panose="02020603050405020304" pitchFamily="18" charset="0"/>
              </a:rPr>
              <a:t>Journal of Personality and Social Psychology</a:t>
            </a:r>
            <a:r>
              <a:rPr lang="en-CA" sz="3600">
                <a:solidFill>
                  <a:srgbClr val="000000"/>
                </a:solidFill>
                <a:effectLst/>
                <a:latin typeface="Times New Roman" panose="02020603050405020304" pitchFamily="18" charset="0"/>
                <a:ea typeface="Times New Roman" panose="02020603050405020304" pitchFamily="18" charset="0"/>
              </a:rPr>
              <a:t>, </a:t>
            </a:r>
            <a:r>
              <a:rPr lang="en-CA" sz="3600" i="1">
                <a:solidFill>
                  <a:srgbClr val="000000"/>
                </a:solidFill>
                <a:effectLst/>
                <a:latin typeface="Times New Roman" panose="02020603050405020304" pitchFamily="18" charset="0"/>
                <a:ea typeface="Times New Roman" panose="02020603050405020304" pitchFamily="18" charset="0"/>
              </a:rPr>
              <a:t>92</a:t>
            </a:r>
            <a:r>
              <a:rPr lang="en-CA" sz="3600">
                <a:solidFill>
                  <a:srgbClr val="000000"/>
                </a:solidFill>
                <a:effectLst/>
                <a:latin typeface="Times New Roman" panose="02020603050405020304" pitchFamily="18" charset="0"/>
                <a:ea typeface="Times New Roman" panose="02020603050405020304" pitchFamily="18" charset="0"/>
              </a:rPr>
              <a:t>, 731–744.  https://doi.org/10.1037/0022-3514.92.4.731</a:t>
            </a:r>
            <a:endParaRPr lang="en-CA" sz="3600">
              <a:effectLst/>
              <a:latin typeface="Arial" panose="020B0604020202020204" pitchFamily="34" charset="0"/>
              <a:ea typeface="Arial" panose="020B0604020202020204" pitchFamily="34" charset="0"/>
            </a:endParaRPr>
          </a:p>
          <a:p>
            <a:pPr marL="0" marR="0" indent="0">
              <a:lnSpc>
                <a:spcPct val="200000"/>
              </a:lnSpc>
              <a:spcBef>
                <a:spcPts val="0"/>
              </a:spcBef>
              <a:spcAft>
                <a:spcPts val="0"/>
              </a:spcAft>
              <a:buNone/>
            </a:pPr>
            <a:r>
              <a:rPr lang="en-CA" sz="3600" err="1">
                <a:solidFill>
                  <a:srgbClr val="000000"/>
                </a:solidFill>
                <a:effectLst/>
                <a:latin typeface="Times New Roman" panose="02020603050405020304" pitchFamily="18" charset="0"/>
                <a:ea typeface="Times New Roman" panose="02020603050405020304" pitchFamily="18" charset="0"/>
              </a:rPr>
              <a:t>Wohn</a:t>
            </a:r>
            <a:r>
              <a:rPr lang="en-CA" sz="3600">
                <a:solidFill>
                  <a:srgbClr val="000000"/>
                </a:solidFill>
                <a:effectLst/>
                <a:latin typeface="Times New Roman" panose="02020603050405020304" pitchFamily="18" charset="0"/>
                <a:ea typeface="Times New Roman" panose="02020603050405020304" pitchFamily="18" charset="0"/>
              </a:rPr>
              <a:t>. D. Y. (2019). Volunteer moderators in twitch micro communities: How they get involved, the roles they play, and the emotional labor they experience.</a:t>
            </a:r>
            <a:r>
              <a:rPr lang="en-CA" sz="3600" i="1">
                <a:solidFill>
                  <a:srgbClr val="000000"/>
                </a:solidFill>
                <a:effectLst/>
                <a:latin typeface="Times New Roman" panose="02020603050405020304" pitchFamily="18" charset="0"/>
                <a:ea typeface="Times New Roman" panose="02020603050405020304" pitchFamily="18" charset="0"/>
              </a:rPr>
              <a:t> P</a:t>
            </a:r>
            <a:r>
              <a:rPr lang="en-CA" sz="3600" i="1" u="none" strike="noStrike">
                <a:solidFill>
                  <a:srgbClr val="000000"/>
                </a:solidFill>
                <a:effectLst/>
                <a:highlight>
                  <a:srgbClr val="FFFFFF"/>
                </a:highlight>
                <a:latin typeface="Times New Roman" panose="02020603050405020304" pitchFamily="18" charset="0"/>
                <a:ea typeface="Times New Roman" panose="02020603050405020304" pitchFamily="18" charset="0"/>
                <a:hlinkClick r:id="rId11"/>
              </a:rPr>
              <a:t>roceedings of CHI Conference on Human Factors in Computing Systems</a:t>
            </a:r>
            <a:r>
              <a:rPr lang="en-CA" sz="3600" i="1">
                <a:solidFill>
                  <a:srgbClr val="000000"/>
                </a:solidFill>
                <a:effectLst/>
                <a:latin typeface="Times New Roman" panose="02020603050405020304" pitchFamily="18" charset="0"/>
                <a:ea typeface="Times New Roman" panose="02020603050405020304" pitchFamily="18" charset="0"/>
              </a:rPr>
              <a:t>.</a:t>
            </a:r>
            <a:r>
              <a:rPr lang="en-CA" sz="3600">
                <a:solidFill>
                  <a:srgbClr val="000000"/>
                </a:solidFill>
                <a:effectLst/>
                <a:latin typeface="Times New Roman" panose="02020603050405020304" pitchFamily="18" charset="0"/>
                <a:ea typeface="Times New Roman" panose="02020603050405020304" pitchFamily="18" charset="0"/>
              </a:rPr>
              <a:t>1-13. </a:t>
            </a:r>
            <a:r>
              <a:rPr lang="en-CA" sz="3600" u="sng">
                <a:solidFill>
                  <a:srgbClr val="000000"/>
                </a:solidFill>
                <a:effectLst/>
                <a:highlight>
                  <a:srgbClr val="FFFFFF"/>
                </a:highlight>
                <a:latin typeface="Times New Roman" panose="02020603050405020304" pitchFamily="18" charset="0"/>
                <a:ea typeface="Times New Roman" panose="02020603050405020304" pitchFamily="18" charset="0"/>
                <a:hlinkClick r:id="rId12"/>
              </a:rPr>
              <a:t>https://doi.org/10.1145/3290605.3300390</a:t>
            </a:r>
            <a:endParaRPr lang="en-CA" sz="3600">
              <a:effectLst/>
              <a:latin typeface="Arial" panose="020B0604020202020204" pitchFamily="34" charset="0"/>
              <a:ea typeface="Arial" panose="020B0604020202020204" pitchFamily="34" charset="0"/>
            </a:endParaRPr>
          </a:p>
          <a:p>
            <a:endParaRPr lang="en-CA"/>
          </a:p>
        </p:txBody>
      </p:sp>
    </p:spTree>
    <p:extLst>
      <p:ext uri="{BB962C8B-B14F-4D97-AF65-F5344CB8AC3E}">
        <p14:creationId xmlns:p14="http://schemas.microsoft.com/office/powerpoint/2010/main" val="2422207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72C8B0D-50AA-5013-9414-534CD1AA438B}"/>
              </a:ext>
            </a:extLst>
          </p:cNvPr>
          <p:cNvSpPr>
            <a:spLocks noGrp="1"/>
          </p:cNvSpPr>
          <p:nvPr>
            <p:ph type="title"/>
          </p:nvPr>
        </p:nvSpPr>
        <p:spPr>
          <a:xfrm>
            <a:off x="934872" y="982272"/>
            <a:ext cx="3388419" cy="4560970"/>
          </a:xfrm>
        </p:spPr>
        <p:txBody>
          <a:bodyPr>
            <a:normAutofit/>
          </a:bodyPr>
          <a:lstStyle/>
          <a:p>
            <a:r>
              <a:rPr lang="en-CA" sz="3400">
                <a:solidFill>
                  <a:srgbClr val="FFFFFF"/>
                </a:solidFill>
              </a:rPr>
              <a:t>Land Acknowledgment </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77626A2D-1834-DEF4-EEFE-EC364F7A2119}"/>
              </a:ext>
            </a:extLst>
          </p:cNvPr>
          <p:cNvSpPr>
            <a:spLocks noGrp="1"/>
          </p:cNvSpPr>
          <p:nvPr>
            <p:ph idx="1"/>
          </p:nvPr>
        </p:nvSpPr>
        <p:spPr>
          <a:xfrm>
            <a:off x="5221862" y="1719618"/>
            <a:ext cx="5948831" cy="4334629"/>
          </a:xfrm>
        </p:spPr>
        <p:txBody>
          <a:bodyPr anchor="ctr">
            <a:normAutofit/>
          </a:bodyPr>
          <a:lstStyle/>
          <a:p>
            <a:pPr marL="0" indent="0">
              <a:buNone/>
            </a:pPr>
            <a:r>
              <a:rPr lang="en-CA" sz="2400">
                <a:solidFill>
                  <a:srgbClr val="FEFFFF"/>
                </a:solidFill>
              </a:rPr>
              <a:t>I humbly acknowledge that this presentation is taking place on the traditional lands of	 the </a:t>
            </a:r>
            <a:r>
              <a:rPr lang="en-CA" sz="2400" err="1">
                <a:solidFill>
                  <a:srgbClr val="FEFFFF"/>
                </a:solidFill>
              </a:rPr>
              <a:t>Tk’emlúps</a:t>
            </a:r>
            <a:r>
              <a:rPr lang="en-CA" sz="2400">
                <a:solidFill>
                  <a:srgbClr val="FEFFFF"/>
                </a:solidFill>
              </a:rPr>
              <a:t> </a:t>
            </a:r>
            <a:r>
              <a:rPr lang="en-CA" sz="2400" err="1">
                <a:solidFill>
                  <a:srgbClr val="FEFFFF"/>
                </a:solidFill>
              </a:rPr>
              <a:t>te</a:t>
            </a:r>
            <a:r>
              <a:rPr lang="en-CA" sz="2400">
                <a:solidFill>
                  <a:srgbClr val="FEFFFF"/>
                </a:solidFill>
              </a:rPr>
              <a:t> </a:t>
            </a:r>
            <a:r>
              <a:rPr lang="en-CA" sz="2400" err="1">
                <a:solidFill>
                  <a:srgbClr val="FEFFFF"/>
                </a:solidFill>
              </a:rPr>
              <a:t>Secwépemc</a:t>
            </a:r>
            <a:r>
              <a:rPr lang="en-CA" sz="2400">
                <a:solidFill>
                  <a:srgbClr val="FEFFFF"/>
                </a:solidFill>
              </a:rPr>
              <a:t> within the </a:t>
            </a:r>
            <a:r>
              <a:rPr lang="en-CA" sz="2400" err="1">
                <a:solidFill>
                  <a:srgbClr val="FEFFFF"/>
                </a:solidFill>
              </a:rPr>
              <a:t>Secépemc’ulucw</a:t>
            </a:r>
            <a:r>
              <a:rPr lang="en-CA" sz="2400">
                <a:solidFill>
                  <a:srgbClr val="FEFFFF"/>
                </a:solidFill>
              </a:rPr>
              <a:t>, the traditional and unceded territory of the </a:t>
            </a:r>
            <a:r>
              <a:rPr lang="en-CA" sz="2400" err="1">
                <a:solidFill>
                  <a:srgbClr val="FEFFFF"/>
                </a:solidFill>
              </a:rPr>
              <a:t>Secwépemc</a:t>
            </a:r>
            <a:r>
              <a:rPr lang="en-CA" sz="2400">
                <a:solidFill>
                  <a:srgbClr val="FEFFFF"/>
                </a:solidFill>
              </a:rPr>
              <a:t> peoples. I also acknowledge that I am uninvited visitor on these lands and I am grateful to live, learn, work, and love here.</a:t>
            </a:r>
          </a:p>
          <a:p>
            <a:pPr marL="0" indent="0">
              <a:buNone/>
            </a:pPr>
            <a:endParaRPr lang="en-CA" sz="2400">
              <a:solidFill>
                <a:srgbClr val="FEFFFF"/>
              </a:solidFill>
            </a:endParaRPr>
          </a:p>
        </p:txBody>
      </p:sp>
    </p:spTree>
    <p:extLst>
      <p:ext uri="{BB962C8B-B14F-4D97-AF65-F5344CB8AC3E}">
        <p14:creationId xmlns:p14="http://schemas.microsoft.com/office/powerpoint/2010/main" val="2966314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85CB15-75D5-9934-B3F4-476E9198A7CA}"/>
              </a:ext>
            </a:extLst>
          </p:cNvPr>
          <p:cNvSpPr>
            <a:spLocks noGrp="1"/>
          </p:cNvSpPr>
          <p:nvPr>
            <p:ph type="title"/>
          </p:nvPr>
        </p:nvSpPr>
        <p:spPr>
          <a:xfrm>
            <a:off x="524741" y="620392"/>
            <a:ext cx="3808268" cy="5504688"/>
          </a:xfrm>
        </p:spPr>
        <p:txBody>
          <a:bodyPr>
            <a:normAutofit/>
          </a:bodyPr>
          <a:lstStyle/>
          <a:p>
            <a:r>
              <a:rPr lang="en-CA" sz="6000">
                <a:solidFill>
                  <a:schemeClr val="bg1"/>
                </a:solidFill>
              </a:rPr>
              <a:t>Content Moderators</a:t>
            </a:r>
          </a:p>
        </p:txBody>
      </p:sp>
      <p:graphicFrame>
        <p:nvGraphicFramePr>
          <p:cNvPr id="39" name="Content Placeholder 2">
            <a:extLst>
              <a:ext uri="{FF2B5EF4-FFF2-40B4-BE49-F238E27FC236}">
                <a16:creationId xmlns:a16="http://schemas.microsoft.com/office/drawing/2014/main" id="{B3828CBE-4C3F-5776-3CC3-9B8576226CB3}"/>
              </a:ext>
            </a:extLst>
          </p:cNvPr>
          <p:cNvGraphicFramePr>
            <a:graphicFrameLocks noGrp="1"/>
          </p:cNvGraphicFramePr>
          <p:nvPr>
            <p:ph idx="1"/>
            <p:extLst>
              <p:ext uri="{D42A27DB-BD31-4B8C-83A1-F6EECF244321}">
                <p14:modId xmlns:p14="http://schemas.microsoft.com/office/powerpoint/2010/main" val="370015145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1950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3397A088-C7EF-9CC0-9F1D-07068FC9ABE2}"/>
              </a:ext>
            </a:extLst>
          </p:cNvPr>
          <p:cNvSpPr>
            <a:spLocks noGrp="1"/>
          </p:cNvSpPr>
          <p:nvPr>
            <p:ph type="title"/>
          </p:nvPr>
        </p:nvSpPr>
        <p:spPr>
          <a:xfrm>
            <a:off x="1098468" y="885651"/>
            <a:ext cx="3229803" cy="4624603"/>
          </a:xfrm>
        </p:spPr>
        <p:txBody>
          <a:bodyPr>
            <a:normAutofit/>
          </a:bodyPr>
          <a:lstStyle/>
          <a:p>
            <a:r>
              <a:rPr lang="en-CA">
                <a:solidFill>
                  <a:srgbClr val="FFFFFF"/>
                </a:solidFill>
              </a:rPr>
              <a:t>Emotion Regulation</a:t>
            </a:r>
          </a:p>
        </p:txBody>
      </p:sp>
      <p:sp>
        <p:nvSpPr>
          <p:cNvPr id="3" name="Content Placeholder 2">
            <a:extLst>
              <a:ext uri="{FF2B5EF4-FFF2-40B4-BE49-F238E27FC236}">
                <a16:creationId xmlns:a16="http://schemas.microsoft.com/office/drawing/2014/main" id="{74CDA6EA-8BBD-7209-F6F7-8CF2D2937B0B}"/>
              </a:ext>
            </a:extLst>
          </p:cNvPr>
          <p:cNvSpPr>
            <a:spLocks noGrp="1"/>
          </p:cNvSpPr>
          <p:nvPr>
            <p:ph idx="1"/>
          </p:nvPr>
        </p:nvSpPr>
        <p:spPr>
          <a:xfrm>
            <a:off x="4978708" y="885651"/>
            <a:ext cx="6525220" cy="4616849"/>
          </a:xfrm>
        </p:spPr>
        <p:txBody>
          <a:bodyPr anchor="ctr">
            <a:normAutofit/>
          </a:bodyPr>
          <a:lstStyle/>
          <a:p>
            <a:r>
              <a:rPr lang="en-CA" sz="2400" dirty="0"/>
              <a:t>Content moderators regulate their emotions to reduce negative emotions.</a:t>
            </a:r>
          </a:p>
          <a:p>
            <a:r>
              <a:rPr lang="en-US" sz="2400" b="0" i="0" u="none" strike="noStrike" dirty="0">
                <a:effectLst/>
              </a:rPr>
              <a:t>Emotion regulation involves attempting to alter how an individual experiences or expresses emotions, and the type of emotion they experience (Gross, 2015). </a:t>
            </a:r>
          </a:p>
        </p:txBody>
      </p:sp>
    </p:spTree>
    <p:extLst>
      <p:ext uri="{BB962C8B-B14F-4D97-AF65-F5344CB8AC3E}">
        <p14:creationId xmlns:p14="http://schemas.microsoft.com/office/powerpoint/2010/main" val="3984859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2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97A088-C7EF-9CC0-9F1D-07068FC9ABE2}"/>
              </a:ext>
            </a:extLst>
          </p:cNvPr>
          <p:cNvSpPr>
            <a:spLocks noGrp="1"/>
          </p:cNvSpPr>
          <p:nvPr>
            <p:ph type="title"/>
          </p:nvPr>
        </p:nvSpPr>
        <p:spPr>
          <a:xfrm>
            <a:off x="1383564" y="348865"/>
            <a:ext cx="9718111" cy="1576446"/>
          </a:xfrm>
        </p:spPr>
        <p:txBody>
          <a:bodyPr anchor="ctr">
            <a:normAutofit/>
          </a:bodyPr>
          <a:lstStyle/>
          <a:p>
            <a:r>
              <a:rPr lang="en-CA" sz="4000">
                <a:solidFill>
                  <a:srgbClr val="FFFFFF"/>
                </a:solidFill>
              </a:rPr>
              <a:t>Emotion Regulation: Cognition-focused Strategies </a:t>
            </a:r>
          </a:p>
        </p:txBody>
      </p:sp>
      <p:graphicFrame>
        <p:nvGraphicFramePr>
          <p:cNvPr id="15" name="Content Placeholder 2">
            <a:extLst>
              <a:ext uri="{FF2B5EF4-FFF2-40B4-BE49-F238E27FC236}">
                <a16:creationId xmlns:a16="http://schemas.microsoft.com/office/drawing/2014/main" id="{62EC726D-114B-2C94-9FD6-48368E8E50D0}"/>
              </a:ext>
            </a:extLst>
          </p:cNvPr>
          <p:cNvGraphicFramePr>
            <a:graphicFrameLocks noGrp="1"/>
          </p:cNvGraphicFramePr>
          <p:nvPr>
            <p:ph idx="1"/>
            <p:extLst>
              <p:ext uri="{D42A27DB-BD31-4B8C-83A1-F6EECF244321}">
                <p14:modId xmlns:p14="http://schemas.microsoft.com/office/powerpoint/2010/main" val="1186546885"/>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4491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7A088-C7EF-9CC0-9F1D-07068FC9ABE2}"/>
              </a:ext>
            </a:extLst>
          </p:cNvPr>
          <p:cNvSpPr>
            <a:spLocks noGrp="1"/>
          </p:cNvSpPr>
          <p:nvPr>
            <p:ph type="title"/>
          </p:nvPr>
        </p:nvSpPr>
        <p:spPr>
          <a:xfrm>
            <a:off x="838200" y="556995"/>
            <a:ext cx="10515600" cy="1133693"/>
          </a:xfrm>
        </p:spPr>
        <p:txBody>
          <a:bodyPr>
            <a:normAutofit/>
          </a:bodyPr>
          <a:lstStyle/>
          <a:p>
            <a:r>
              <a:rPr lang="en-CA" sz="4000"/>
              <a:t>Burnout and Emotion Regulation </a:t>
            </a:r>
          </a:p>
        </p:txBody>
      </p:sp>
      <p:graphicFrame>
        <p:nvGraphicFramePr>
          <p:cNvPr id="15" name="Content Placeholder 2">
            <a:extLst>
              <a:ext uri="{FF2B5EF4-FFF2-40B4-BE49-F238E27FC236}">
                <a16:creationId xmlns:a16="http://schemas.microsoft.com/office/drawing/2014/main" id="{62EC726D-114B-2C94-9FD6-48368E8E50D0}"/>
              </a:ext>
            </a:extLst>
          </p:cNvPr>
          <p:cNvGraphicFramePr>
            <a:graphicFrameLocks noGrp="1"/>
          </p:cNvGraphicFramePr>
          <p:nvPr>
            <p:ph idx="1"/>
            <p:extLst>
              <p:ext uri="{D42A27DB-BD31-4B8C-83A1-F6EECF244321}">
                <p14:modId xmlns:p14="http://schemas.microsoft.com/office/powerpoint/2010/main" val="1414923229"/>
              </p:ext>
            </p:extLst>
          </p:nvPr>
        </p:nvGraphicFramePr>
        <p:xfrm>
          <a:off x="838199" y="1825625"/>
          <a:ext cx="10711543"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8328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E57A3F2-3497-430E-BCD2-151E9B574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6">
            <a:extLst>
              <a:ext uri="{FF2B5EF4-FFF2-40B4-BE49-F238E27FC236}">
                <a16:creationId xmlns:a16="http://schemas.microsoft.com/office/drawing/2014/main" id="{88B1F424-0E60-4F04-AFC7-00E1F211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6B509DD1-7F4E-4C4D-9B18-626473A5F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BB89D3BB-9A77-48E3-8C98-9A0A1DD4F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5135B68-628F-6180-8705-219FF549CB5E}"/>
              </a:ext>
            </a:extLst>
          </p:cNvPr>
          <p:cNvSpPr>
            <a:spLocks noGrp="1"/>
          </p:cNvSpPr>
          <p:nvPr>
            <p:ph type="title"/>
          </p:nvPr>
        </p:nvSpPr>
        <p:spPr>
          <a:xfrm>
            <a:off x="1322754" y="1522820"/>
            <a:ext cx="2748041" cy="3601914"/>
          </a:xfrm>
        </p:spPr>
        <p:txBody>
          <a:bodyPr anchor="ctr">
            <a:normAutofit/>
          </a:bodyPr>
          <a:lstStyle/>
          <a:p>
            <a:r>
              <a:rPr lang="en-CA" sz="3600">
                <a:solidFill>
                  <a:srgbClr val="FFFFFF"/>
                </a:solidFill>
              </a:rPr>
              <a:t>Predictions</a:t>
            </a:r>
          </a:p>
        </p:txBody>
      </p:sp>
      <p:graphicFrame>
        <p:nvGraphicFramePr>
          <p:cNvPr id="5" name="Content Placeholder 2">
            <a:extLst>
              <a:ext uri="{FF2B5EF4-FFF2-40B4-BE49-F238E27FC236}">
                <a16:creationId xmlns:a16="http://schemas.microsoft.com/office/drawing/2014/main" id="{01FF721B-52F2-CFC7-DB74-A4BB4FB41158}"/>
              </a:ext>
            </a:extLst>
          </p:cNvPr>
          <p:cNvGraphicFramePr>
            <a:graphicFrameLocks noGrp="1"/>
          </p:cNvGraphicFramePr>
          <p:nvPr>
            <p:ph idx="1"/>
            <p:extLst>
              <p:ext uri="{D42A27DB-BD31-4B8C-83A1-F6EECF244321}">
                <p14:modId xmlns:p14="http://schemas.microsoft.com/office/powerpoint/2010/main" val="4251562558"/>
              </p:ext>
            </p:extLst>
          </p:nvPr>
        </p:nvGraphicFramePr>
        <p:xfrm>
          <a:off x="5042848" y="663564"/>
          <a:ext cx="6489510" cy="5252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74482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4" name="Rectangle 113">
            <a:extLst>
              <a:ext uri="{FF2B5EF4-FFF2-40B4-BE49-F238E27FC236}">
                <a16:creationId xmlns:a16="http://schemas.microsoft.com/office/drawing/2014/main" id="{D8D7C0D3-896F-4BBB-A220-33D724ED0C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6">
            <a:extLst>
              <a:ext uri="{FF2B5EF4-FFF2-40B4-BE49-F238E27FC236}">
                <a16:creationId xmlns:a16="http://schemas.microsoft.com/office/drawing/2014/main" id="{2AA3A18B-202B-4C39-BC9E-ED4D6E98D8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608003"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7">
            <a:extLst>
              <a:ext uri="{FF2B5EF4-FFF2-40B4-BE49-F238E27FC236}">
                <a16:creationId xmlns:a16="http://schemas.microsoft.com/office/drawing/2014/main" id="{AC94672E-068C-4CF1-8438-22EA8E7C6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608004"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Rectangle 8">
            <a:extLst>
              <a:ext uri="{FF2B5EF4-FFF2-40B4-BE49-F238E27FC236}">
                <a16:creationId xmlns:a16="http://schemas.microsoft.com/office/drawing/2014/main" id="{3B48638D-7038-4CAA-88F7-1E3494C4D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616688"/>
            <a:ext cx="6090256" cy="528925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9BCC480-DF60-F9F5-5E99-56FBE454A06B}"/>
              </a:ext>
            </a:extLst>
          </p:cNvPr>
          <p:cNvSpPr>
            <a:spLocks noGrp="1"/>
          </p:cNvSpPr>
          <p:nvPr>
            <p:ph type="title"/>
          </p:nvPr>
        </p:nvSpPr>
        <p:spPr>
          <a:xfrm>
            <a:off x="867564" y="1207827"/>
            <a:ext cx="4703910" cy="4203510"/>
          </a:xfrm>
        </p:spPr>
        <p:txBody>
          <a:bodyPr>
            <a:normAutofit/>
          </a:bodyPr>
          <a:lstStyle/>
          <a:p>
            <a:pPr algn="r"/>
            <a:r>
              <a:rPr lang="en-CA" sz="3600">
                <a:solidFill>
                  <a:srgbClr val="FFFFFF"/>
                </a:solidFill>
              </a:rPr>
              <a:t>The Current Study: Participants </a:t>
            </a:r>
          </a:p>
        </p:txBody>
      </p:sp>
      <p:sp>
        <p:nvSpPr>
          <p:cNvPr id="122" name="Rectangle 8">
            <a:extLst>
              <a:ext uri="{FF2B5EF4-FFF2-40B4-BE49-F238E27FC236}">
                <a16:creationId xmlns:a16="http://schemas.microsoft.com/office/drawing/2014/main" id="{7BA74AD2-45D9-4D21-A436-71C6744C16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66816" y="1352302"/>
            <a:ext cx="582213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Content Placeholder 5">
            <a:extLst>
              <a:ext uri="{FF2B5EF4-FFF2-40B4-BE49-F238E27FC236}">
                <a16:creationId xmlns:a16="http://schemas.microsoft.com/office/drawing/2014/main" id="{CFD6CCD7-528E-C3C2-D895-352B82526AB2}"/>
              </a:ext>
            </a:extLst>
          </p:cNvPr>
          <p:cNvSpPr>
            <a:spLocks noGrp="1"/>
          </p:cNvSpPr>
          <p:nvPr>
            <p:ph idx="1"/>
          </p:nvPr>
        </p:nvSpPr>
        <p:spPr>
          <a:xfrm>
            <a:off x="6689354" y="1692323"/>
            <a:ext cx="4704256" cy="4361924"/>
          </a:xfrm>
        </p:spPr>
        <p:txBody>
          <a:bodyPr anchor="ctr">
            <a:normAutofit/>
          </a:bodyPr>
          <a:lstStyle/>
          <a:p>
            <a:pPr marL="285750" indent="-285750"/>
            <a:r>
              <a:rPr lang="en-US" sz="2000" i="1">
                <a:solidFill>
                  <a:srgbClr val="FEFFFF"/>
                </a:solidFill>
              </a:rPr>
              <a:t>N</a:t>
            </a:r>
            <a:r>
              <a:rPr lang="en-US" sz="2000">
                <a:solidFill>
                  <a:srgbClr val="FEFFFF"/>
                </a:solidFill>
              </a:rPr>
              <a:t> = 200 </a:t>
            </a:r>
          </a:p>
          <a:p>
            <a:pPr marL="285750" indent="-285750">
              <a:buFont typeface="Arial" panose="020B0604020202020204" pitchFamily="34" charset="0"/>
              <a:buChar char="•"/>
            </a:pPr>
            <a:r>
              <a:rPr lang="en-US" sz="2000">
                <a:solidFill>
                  <a:srgbClr val="FEFFFF"/>
                </a:solidFill>
              </a:rPr>
              <a:t>Recruitment method</a:t>
            </a:r>
          </a:p>
          <a:p>
            <a:pPr marL="742950" lvl="1" indent="-285750">
              <a:buFont typeface="Arial" panose="020B0604020202020204" pitchFamily="34" charset="0"/>
              <a:buChar char="•"/>
            </a:pPr>
            <a:r>
              <a:rPr lang="en-US" sz="2000">
                <a:solidFill>
                  <a:srgbClr val="FEFFFF"/>
                </a:solidFill>
              </a:rPr>
              <a:t>Rebuilding Thoughts</a:t>
            </a:r>
          </a:p>
          <a:p>
            <a:pPr marL="742950" lvl="1" indent="-285750">
              <a:buFont typeface="Arial" panose="020B0604020202020204" pitchFamily="34" charset="0"/>
              <a:buChar char="•"/>
            </a:pPr>
            <a:r>
              <a:rPr lang="en-US" sz="2000">
                <a:solidFill>
                  <a:srgbClr val="FEFFFF"/>
                </a:solidFill>
              </a:rPr>
              <a:t>Email</a:t>
            </a:r>
            <a:endParaRPr lang="en-US" sz="2000" i="1">
              <a:solidFill>
                <a:srgbClr val="FEFFFF"/>
              </a:solidFill>
            </a:endParaRPr>
          </a:p>
          <a:p>
            <a:r>
              <a:rPr lang="en-US" sz="2000">
                <a:solidFill>
                  <a:srgbClr val="FEFFFF"/>
                </a:solidFill>
              </a:rPr>
              <a:t>Inclusion criteria:</a:t>
            </a:r>
          </a:p>
          <a:p>
            <a:pPr lvl="2"/>
            <a:r>
              <a:rPr lang="en-US">
                <a:solidFill>
                  <a:srgbClr val="FEFFFF"/>
                </a:solidFill>
              </a:rPr>
              <a:t>18-55 years old, US or Canada, </a:t>
            </a:r>
          </a:p>
          <a:p>
            <a:pPr lvl="2"/>
            <a:r>
              <a:rPr lang="en-US">
                <a:solidFill>
                  <a:srgbClr val="FEFFFF"/>
                </a:solidFill>
              </a:rPr>
              <a:t>English fluency</a:t>
            </a:r>
          </a:p>
          <a:p>
            <a:pPr lvl="2"/>
            <a:r>
              <a:rPr lang="en-US">
                <a:solidFill>
                  <a:srgbClr val="FEFFFF"/>
                </a:solidFill>
              </a:rPr>
              <a:t>3 months as content moderator</a:t>
            </a:r>
          </a:p>
          <a:p>
            <a:pPr marL="285750" indent="-285750">
              <a:buFont typeface="Arial" panose="020B0604020202020204" pitchFamily="34" charset="0"/>
              <a:buChar char="•"/>
            </a:pPr>
            <a:r>
              <a:rPr lang="en-US" sz="2000">
                <a:solidFill>
                  <a:srgbClr val="FEFFFF"/>
                </a:solidFill>
              </a:rPr>
              <a:t>Compensation</a:t>
            </a:r>
          </a:p>
          <a:p>
            <a:pPr marL="742950" lvl="1" indent="-285750">
              <a:buFont typeface="Arial" panose="020B0604020202020204" pitchFamily="34" charset="0"/>
              <a:buChar char="•"/>
            </a:pPr>
            <a:r>
              <a:rPr lang="en-US" sz="2000">
                <a:solidFill>
                  <a:srgbClr val="FEFFFF"/>
                </a:solidFill>
              </a:rPr>
              <a:t>$8</a:t>
            </a:r>
          </a:p>
          <a:p>
            <a:pPr lvl="8"/>
            <a:endParaRPr lang="en-CA" sz="2000">
              <a:solidFill>
                <a:srgbClr val="FEFFFF"/>
              </a:solidFill>
            </a:endParaRPr>
          </a:p>
        </p:txBody>
      </p:sp>
    </p:spTree>
    <p:extLst>
      <p:ext uri="{BB962C8B-B14F-4D97-AF65-F5344CB8AC3E}">
        <p14:creationId xmlns:p14="http://schemas.microsoft.com/office/powerpoint/2010/main" val="126783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3E57A3F2-3497-430E-BCD2-151E9B574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6">
            <a:extLst>
              <a:ext uri="{FF2B5EF4-FFF2-40B4-BE49-F238E27FC236}">
                <a16:creationId xmlns:a16="http://schemas.microsoft.com/office/drawing/2014/main" id="{88B1F424-0E60-4F04-AFC7-00E1F211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6B509DD1-7F4E-4C4D-9B18-626473A5F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8">
            <a:extLst>
              <a:ext uri="{FF2B5EF4-FFF2-40B4-BE49-F238E27FC236}">
                <a16:creationId xmlns:a16="http://schemas.microsoft.com/office/drawing/2014/main" id="{BB89D3BB-9A77-48E3-8C98-9A0A1DD4F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6A34D5D-3908-8BA8-0FDB-58C70BA62BFF}"/>
              </a:ext>
            </a:extLst>
          </p:cNvPr>
          <p:cNvSpPr>
            <a:spLocks noGrp="1"/>
          </p:cNvSpPr>
          <p:nvPr>
            <p:ph type="title"/>
          </p:nvPr>
        </p:nvSpPr>
        <p:spPr>
          <a:xfrm>
            <a:off x="1322754" y="1522820"/>
            <a:ext cx="2748041" cy="3601914"/>
          </a:xfrm>
        </p:spPr>
        <p:txBody>
          <a:bodyPr anchor="ctr">
            <a:normAutofit/>
          </a:bodyPr>
          <a:lstStyle/>
          <a:p>
            <a:r>
              <a:rPr lang="en-CA" sz="2800">
                <a:solidFill>
                  <a:srgbClr val="FFFFFF"/>
                </a:solidFill>
              </a:rPr>
              <a:t>Mental health/Wellbeing Measures</a:t>
            </a:r>
          </a:p>
        </p:txBody>
      </p:sp>
      <p:graphicFrame>
        <p:nvGraphicFramePr>
          <p:cNvPr id="20" name="Content Placeholder 2">
            <a:extLst>
              <a:ext uri="{FF2B5EF4-FFF2-40B4-BE49-F238E27FC236}">
                <a16:creationId xmlns:a16="http://schemas.microsoft.com/office/drawing/2014/main" id="{4A40C0F5-1D21-16C9-1B2A-0C79A6423DCF}"/>
              </a:ext>
            </a:extLst>
          </p:cNvPr>
          <p:cNvGraphicFramePr>
            <a:graphicFrameLocks noGrp="1"/>
          </p:cNvGraphicFramePr>
          <p:nvPr>
            <p:ph idx="1"/>
            <p:extLst>
              <p:ext uri="{D42A27DB-BD31-4B8C-83A1-F6EECF244321}">
                <p14:modId xmlns:p14="http://schemas.microsoft.com/office/powerpoint/2010/main" val="2178302281"/>
              </p:ext>
            </p:extLst>
          </p:nvPr>
        </p:nvGraphicFramePr>
        <p:xfrm>
          <a:off x="5042848" y="643467"/>
          <a:ext cx="6489510" cy="5252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4140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6f319d3-9d90-43a6-9aa5-33840dfbd87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175E290DE1DB7479D77B876F4B43938" ma:contentTypeVersion="12" ma:contentTypeDescription="Create a new document." ma:contentTypeScope="" ma:versionID="bc601a26d4f03bc23c2e98e37cbceca4">
  <xsd:schema xmlns:xsd="http://www.w3.org/2001/XMLSchema" xmlns:xs="http://www.w3.org/2001/XMLSchema" xmlns:p="http://schemas.microsoft.com/office/2006/metadata/properties" xmlns:ns3="16f319d3-9d90-43a6-9aa5-33840dfbd87d" xmlns:ns4="3c4df960-9e92-4a7f-b827-59efc4ed4ca8" targetNamespace="http://schemas.microsoft.com/office/2006/metadata/properties" ma:root="true" ma:fieldsID="aae2dd88632a36db55e59a1faba0ceba" ns3:_="" ns4:_="">
    <xsd:import namespace="16f319d3-9d90-43a6-9aa5-33840dfbd87d"/>
    <xsd:import namespace="3c4df960-9e92-4a7f-b827-59efc4ed4ca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SearchPropertie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f319d3-9d90-43a6-9aa5-33840dfbd8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_activity" ma:index="19"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c4df960-9e92-4a7f-b827-59efc4ed4ca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4EEFCE-E895-4B08-9951-8F6AFF2937A2}">
  <ds:schemaRefs>
    <ds:schemaRef ds:uri="16f319d3-9d90-43a6-9aa5-33840dfbd87d"/>
    <ds:schemaRef ds:uri="3c4df960-9e92-4a7f-b827-59efc4ed4ca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C807C01-B3D4-4CB1-8F69-B225F819ACDE}">
  <ds:schemaRefs>
    <ds:schemaRef ds:uri="16f319d3-9d90-43a6-9aa5-33840dfbd87d"/>
    <ds:schemaRef ds:uri="3c4df960-9e92-4a7f-b827-59efc4ed4ca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AC39055-EB04-4899-BB47-9559076CC8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TotalTime>
  <Words>2534</Words>
  <Application>Microsoft Office PowerPoint</Application>
  <PresentationFormat>Widescreen</PresentationFormat>
  <Paragraphs>144</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The Consequences of Emotion Regulation for Mental Health and Burnout for Content Moderators</vt:lpstr>
      <vt:lpstr>Land Acknowledgment </vt:lpstr>
      <vt:lpstr>Content Moderators</vt:lpstr>
      <vt:lpstr>Emotion Regulation</vt:lpstr>
      <vt:lpstr>Emotion Regulation: Cognition-focused Strategies </vt:lpstr>
      <vt:lpstr>Burnout and Emotion Regulation </vt:lpstr>
      <vt:lpstr>Predictions</vt:lpstr>
      <vt:lpstr>The Current Study: Participants </vt:lpstr>
      <vt:lpstr>Mental health/Wellbeing Measures</vt:lpstr>
      <vt:lpstr>Conclusion </vt:lpstr>
      <vt:lpstr>Acknowledgments </vt:lpstr>
      <vt:lpstr>Thank you for listening slide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Casey Hopper</dc:creator>
  <cp:lastModifiedBy>Casey Hopper</cp:lastModifiedBy>
  <cp:revision>2</cp:revision>
  <dcterms:created xsi:type="dcterms:W3CDTF">2023-01-04T01:19:40Z</dcterms:created>
  <dcterms:modified xsi:type="dcterms:W3CDTF">2023-03-07T17:42:46Z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0x0101003175E290DE1DB7479D77B876F4B43938</vt:lpwstr>
  </property>
</Properties>
</file>